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2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7d61ae448d14ebb" /><Relationship Type="http://schemas.openxmlformats.org/officeDocument/2006/relationships/extended-properties" Target="/docProps/app.xml" Id="Rc17157a275814710" /><Relationship Type="http://schemas.openxmlformats.org/officeDocument/2006/relationships/officeDocument" Target="/ppt/presentation.xml" Id="R4d1d15810b4f47d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26b6b743b174de7"/>
  </p:sldMasterIdLst>
  <p:notesMasterIdLst>
    <p:notesMasterId xmlns:r="http://schemas.openxmlformats.org/officeDocument/2006/relationships" r:id="Rb2e38853551b4d1e"/>
  </p:notesMasterIdLst>
  <p:sldIdLst>
    <p:sldId xmlns:r="http://schemas.openxmlformats.org/officeDocument/2006/relationships" id="256" r:id="R28ac80878d384ffb"/>
    <p:sldId xmlns:r="http://schemas.openxmlformats.org/officeDocument/2006/relationships" id="257" r:id="R2392985bf8fe409a"/>
    <p:sldId xmlns:r="http://schemas.openxmlformats.org/officeDocument/2006/relationships" id="258" r:id="R64edc40b04684e55"/>
    <p:sldId xmlns:r="http://schemas.openxmlformats.org/officeDocument/2006/relationships" id="259" r:id="R913aaee90bd14a76"/>
    <p:sldId xmlns:r="http://schemas.openxmlformats.org/officeDocument/2006/relationships" id="260" r:id="Rcf8ef521f39c4122"/>
    <p:sldId xmlns:r="http://schemas.openxmlformats.org/officeDocument/2006/relationships" id="261" r:id="Rcabc25f0a2a24363"/>
    <p:sldId xmlns:r="http://schemas.openxmlformats.org/officeDocument/2006/relationships" id="262" r:id="R77124f8bcc8d4288"/>
    <p:sldId xmlns:r="http://schemas.openxmlformats.org/officeDocument/2006/relationships" id="263" r:id="R476f32a9fcf2458a"/>
    <p:sldId xmlns:r="http://schemas.openxmlformats.org/officeDocument/2006/relationships" id="264" r:id="R053194e7918745c1"/>
    <p:sldId xmlns:r="http://schemas.openxmlformats.org/officeDocument/2006/relationships" id="265" r:id="R4b5edfea74764425"/>
    <p:sldId xmlns:r="http://schemas.openxmlformats.org/officeDocument/2006/relationships" id="266" r:id="R18e4e485e59948dc"/>
    <p:sldId xmlns:r="http://schemas.openxmlformats.org/officeDocument/2006/relationships" id="267" r:id="Rb0b06e74f4e84e88"/>
    <p:sldId xmlns:r="http://schemas.openxmlformats.org/officeDocument/2006/relationships" id="268" r:id="R3a347eb8010c4404"/>
    <p:sldId xmlns:r="http://schemas.openxmlformats.org/officeDocument/2006/relationships" id="269" r:id="R9b0b4db6a8854e3f"/>
    <p:sldId xmlns:r="http://schemas.openxmlformats.org/officeDocument/2006/relationships" id="270" r:id="R844aff748d374c00"/>
    <p:sldId xmlns:r="http://schemas.openxmlformats.org/officeDocument/2006/relationships" id="271" r:id="Rffcee02920654aa3"/>
    <p:sldId xmlns:ns0="http://schemas.openxmlformats.org/officeDocument/2006/relationships" id="272" ns0:id="Rconsolidated17"/>
    <p:sldId xmlns:ns1="http://schemas.openxmlformats.org/officeDocument/2006/relationships" id="273" ns1:id="Rconsolidated18"/>
    <p:sldId xmlns:ns2="http://schemas.openxmlformats.org/officeDocument/2006/relationships" id="274" ns2:id="Rconsolidated19"/>
    <p:sldId xmlns:ns3="http://schemas.openxmlformats.org/officeDocument/2006/relationships" id="275" ns3:id="Rconsolidated20"/>
    <p:sldId xmlns:ns4="http://schemas.openxmlformats.org/officeDocument/2006/relationships" id="276" ns4:id="Rconsolidated21"/>
    <p:sldId xmlns:ns5="http://schemas.openxmlformats.org/officeDocument/2006/relationships" id="277" ns5:id="Rconsolidated22"/>
    <p:sldId xmlns:ns6="http://schemas.openxmlformats.org/officeDocument/2006/relationships" id="278" ns6:id="Rconsolidated23"/>
    <p:sldId xmlns:ns7="http://schemas.openxmlformats.org/officeDocument/2006/relationships" id="279" ns7:id="Rconsolidated24"/>
    <p:sldId xmlns:ns8="http://schemas.openxmlformats.org/officeDocument/2006/relationships" id="280" ns8:id="Rconsolidated25"/>
    <p:sldId xmlns:ns9="http://schemas.openxmlformats.org/officeDocument/2006/relationships" id="281" ns9:id="Rconsolidated26"/>
    <p:sldId xmlns:ns10="http://schemas.openxmlformats.org/officeDocument/2006/relationships" id="282" ns10:id="Rconsolidated27"/>
    <p:sldId xmlns:ns11="http://schemas.openxmlformats.org/officeDocument/2006/relationships" id="283" ns11:id="Rconsolidated28"/>
    <p:sldId xmlns:ns12="http://schemas.openxmlformats.org/officeDocument/2006/relationships" id="284" ns12:id="Rconsolidated29"/>
    <p:sldId xmlns:ns13="http://schemas.openxmlformats.org/officeDocument/2006/relationships" id="285" ns13:id="Rconsolidated30"/>
    <p:sldId xmlns:ns14="http://schemas.openxmlformats.org/officeDocument/2006/relationships" id="286" ns14:id="Rconsolidated31"/>
    <p:sldId xmlns:ns15="http://schemas.openxmlformats.org/officeDocument/2006/relationships" id="287" ns15:id="Rconsolidated3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 standalone='yes'?>
<Relationships xmlns="http://schemas.openxmlformats.org/package/2006/relationships"><Relationship Type="http://schemas.openxmlformats.org/officeDocument/2006/relationships/theme" Target="/ppt/theme/theme1.xml" Id="R5d0314fca6f0482e"/><Relationship Type="http://schemas.openxmlformats.org/officeDocument/2006/relationships/slideMaster" Target="/ppt/slideMasters/slideMaster1.xml" Id="R426b6b743b174de7"/><Relationship Type="http://schemas.openxmlformats.org/officeDocument/2006/relationships/notesMaster" Target="/ppt/notesMasters/notesMaster1.xml" Id="Rb2e38853551b4d1e"/><Relationship Type="http://schemas.openxmlformats.org/officeDocument/2006/relationships/presProps" Target="/ppt/presProps.xml" Id="R468618d9198f4439"/><Relationship Type="http://schemas.openxmlformats.org/officeDocument/2006/relationships/tableStyles" Target="/ppt/tableStyles.xml" Id="R236cac42eac544b2"/><Relationship Type="http://schemas.openxmlformats.org/officeDocument/2006/relationships/slide" Target="/ppt/slides/slide1.xml" Id="R28ac80878d384ffb"/><Relationship Type="http://schemas.openxmlformats.org/officeDocument/2006/relationships/slide" Target="/ppt/slides/slide2.xml" Id="R2392985bf8fe409a"/><Relationship Type="http://schemas.openxmlformats.org/officeDocument/2006/relationships/slide" Target="/ppt/slides/slide3.xml" Id="R64edc40b04684e55"/><Relationship Type="http://schemas.openxmlformats.org/officeDocument/2006/relationships/slide" Target="/ppt/slides/slide4.xml" Id="R913aaee90bd14a76"/><Relationship Type="http://schemas.openxmlformats.org/officeDocument/2006/relationships/slide" Target="/ppt/slides/slide5.xml" Id="Rcf8ef521f39c4122"/><Relationship Type="http://schemas.openxmlformats.org/officeDocument/2006/relationships/slide" Target="/ppt/slides/slide6.xml" Id="Rcabc25f0a2a24363"/><Relationship Type="http://schemas.openxmlformats.org/officeDocument/2006/relationships/slide" Target="/ppt/slides/slide7.xml" Id="R77124f8bcc8d4288"/><Relationship Type="http://schemas.openxmlformats.org/officeDocument/2006/relationships/slide" Target="/ppt/slides/slide8.xml" Id="R476f32a9fcf2458a"/><Relationship Type="http://schemas.openxmlformats.org/officeDocument/2006/relationships/slide" Target="/ppt/slides/slide9.xml" Id="R053194e7918745c1"/><Relationship Type="http://schemas.openxmlformats.org/officeDocument/2006/relationships/slide" Target="/ppt/slides/slide10.xml" Id="R4b5edfea74764425"/><Relationship Type="http://schemas.openxmlformats.org/officeDocument/2006/relationships/slide" Target="/ppt/slides/slide11.xml" Id="R18e4e485e59948dc"/><Relationship Type="http://schemas.openxmlformats.org/officeDocument/2006/relationships/slide" Target="/ppt/slides/slide12.xml" Id="Rb0b06e74f4e84e88"/><Relationship Type="http://schemas.openxmlformats.org/officeDocument/2006/relationships/slide" Target="/ppt/slides/slide13.xml" Id="R3a347eb8010c4404"/><Relationship Type="http://schemas.openxmlformats.org/officeDocument/2006/relationships/slide" Target="/ppt/slides/slide14.xml" Id="R9b0b4db6a8854e3f"/><Relationship Type="http://schemas.openxmlformats.org/officeDocument/2006/relationships/slide" Target="/ppt/slides/slide15.xml" Id="R844aff748d374c00"/><Relationship Type="http://schemas.openxmlformats.org/officeDocument/2006/relationships/slide" Target="/ppt/slides/slide16.xml" Id="Rffcee02920654aa3"/><Relationship Id="Rconsolidated17" Type="http://schemas.openxmlformats.org/officeDocument/2006/relationships/slide" Target="/ppt/slides/slide17.xml"/><Relationship Id="Rconsolidated18" Type="http://schemas.openxmlformats.org/officeDocument/2006/relationships/slide" Target="/ppt/slides/slide18.xml"/><Relationship Id="Rconsolidated19" Type="http://schemas.openxmlformats.org/officeDocument/2006/relationships/slide" Target="/ppt/slides/slide19.xml"/><Relationship Id="Rconsolidated20" Type="http://schemas.openxmlformats.org/officeDocument/2006/relationships/slide" Target="/ppt/slides/slide20.xml"/><Relationship Id="Rconsolidated21" Type="http://schemas.openxmlformats.org/officeDocument/2006/relationships/slide" Target="/ppt/slides/slide21.xml"/><Relationship Id="Rconsolidated22" Type="http://schemas.openxmlformats.org/officeDocument/2006/relationships/slide" Target="/ppt/slides/slide22.xml"/><Relationship Id="Rconsolidated23" Type="http://schemas.openxmlformats.org/officeDocument/2006/relationships/slide" Target="/ppt/slides/slide23.xml"/><Relationship Id="Rconsolidated24" Type="http://schemas.openxmlformats.org/officeDocument/2006/relationships/slide" Target="/ppt/slides/slide24.xml"/><Relationship Id="Rconsolidated25" Type="http://schemas.openxmlformats.org/officeDocument/2006/relationships/slide" Target="/ppt/slides/slide25.xml"/><Relationship Id="Rconsolidated26" Type="http://schemas.openxmlformats.org/officeDocument/2006/relationships/slide" Target="/ppt/slides/slide26.xml"/><Relationship Id="Rconsolidated27" Type="http://schemas.openxmlformats.org/officeDocument/2006/relationships/slide" Target="/ppt/slides/slide27.xml"/><Relationship Id="Rconsolidated28" Type="http://schemas.openxmlformats.org/officeDocument/2006/relationships/slide" Target="/ppt/slides/slide28.xml"/><Relationship Id="Rconsolidated29" Type="http://schemas.openxmlformats.org/officeDocument/2006/relationships/slide" Target="/ppt/slides/slide29.xml"/><Relationship Id="Rconsolidated30" Type="http://schemas.openxmlformats.org/officeDocument/2006/relationships/slide" Target="/ppt/slides/slide30.xml"/><Relationship Id="Rconsolidated31" Type="http://schemas.openxmlformats.org/officeDocument/2006/relationships/slide" Target="/ppt/slides/slide31.xml"/><Relationship Id="Rconsolidated32" Type="http://schemas.openxmlformats.org/officeDocument/2006/relationships/slide" Target="/ppt/slides/slide32.xml"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407a1bce89d482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b5c2694fbf64cfc" /><Relationship Type="http://schemas.openxmlformats.org/officeDocument/2006/relationships/notesMaster" Target="/ppt/notesMasters/notesMaster1.xml" Id="R661074e852dc485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0b3c356cb414e91" /><Relationship Type="http://schemas.openxmlformats.org/officeDocument/2006/relationships/notesMaster" Target="/ppt/notesMasters/notesMaster1.xml" Id="Rac46bc47c318487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2324c0ff105443d" /><Relationship Type="http://schemas.openxmlformats.org/officeDocument/2006/relationships/notesMaster" Target="/ppt/notesMasters/notesMaster1.xml" Id="R187d83e086f7432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26c21401e214889" /><Relationship Type="http://schemas.openxmlformats.org/officeDocument/2006/relationships/notesMaster" Target="/ppt/notesMasters/notesMaster1.xml" Id="R2120a611babb412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f4763e1307647b5" /><Relationship Type="http://schemas.openxmlformats.org/officeDocument/2006/relationships/notesMaster" Target="/ppt/notesMasters/notesMaster1.xml" Id="Ra2aa5d746c83426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5c9435e5c0f48be" /><Relationship Type="http://schemas.openxmlformats.org/officeDocument/2006/relationships/notesMaster" Target="/ppt/notesMasters/notesMaster1.xml" Id="R250d51f1871e40d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93e3134be9645f4" /><Relationship Type="http://schemas.openxmlformats.org/officeDocument/2006/relationships/notesMaster" Target="/ppt/notesMasters/notesMaster1.xml" Id="Refd1e700a1124de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ece87289e7146ad" /><Relationship Type="http://schemas.openxmlformats.org/officeDocument/2006/relationships/notesMaster" Target="/ppt/notesMasters/notesMaster1.xml" Id="R91cff990d3f249a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94e5ff713804b6c" /><Relationship Type="http://schemas.openxmlformats.org/officeDocument/2006/relationships/notesMaster" Target="/ppt/notesMasters/notesMaster1.xml" Id="R8391e25f4595467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6ae1531eff645d5" /><Relationship Type="http://schemas.openxmlformats.org/officeDocument/2006/relationships/notesMaster" Target="/ppt/notesMasters/notesMaster1.xml" Id="R175685e01945408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9da6c895c974906" /><Relationship Type="http://schemas.openxmlformats.org/officeDocument/2006/relationships/notesMaster" Target="/ppt/notesMasters/notesMaster1.xml" Id="R996d6a8b11ab486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08a84cc30b3423c" /><Relationship Type="http://schemas.openxmlformats.org/officeDocument/2006/relationships/notesMaster" Target="/ppt/notesMasters/notesMaster1.xml" Id="R8da7b87313d94b4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1f45025ed104ebb" /><Relationship Type="http://schemas.openxmlformats.org/officeDocument/2006/relationships/notesMaster" Target="/ppt/notesMasters/notesMaster1.xml" Id="R7e460603e74d49f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a8ec5ebe8694d1c" /><Relationship Type="http://schemas.openxmlformats.org/officeDocument/2006/relationships/notesMaster" Target="/ppt/notesMasters/notesMaster1.xml" Id="Rd9e4c0d94c5649a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1e11c3a2fce4df2" /><Relationship Type="http://schemas.openxmlformats.org/officeDocument/2006/relationships/notesMaster" Target="/ppt/notesMasters/notesMaster1.xml" Id="R3413857c2d22482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2540094269d54818" /><Relationship Type="http://schemas.openxmlformats.org/officeDocument/2006/relationships/notesMaster" Target="/ppt/notesMasters/notesMaster1.xml" Id="R7b460f4954cf45f1" /></Relationships>
</file>

<file path=ppt/notesSlides/_rels/notesSlide17.xml.rels><?xml version='1.0' encoding='UTF-8' standalone='yes'?>
<Relationships xmlns="http://schemas.openxmlformats.org/package/2006/relationships"><Relationship Type="http://schemas.openxmlformats.org/officeDocument/2006/relationships/slide" Target="/ppt/slides/slide17.xml" Id="Rc5327ec91ab34f54"/><Relationship Type="http://schemas.openxmlformats.org/officeDocument/2006/relationships/notesMaster" Target="/ppt/notesMasters/notesMaster1.xml" Id="Rf20f2df6207440da"/></Relationships>
</file>

<file path=ppt/notesSlides/_rels/notesSlide18.xml.rels><?xml version='1.0' encoding='UTF-8' standalone='yes'?>
<Relationships xmlns="http://schemas.openxmlformats.org/package/2006/relationships"><Relationship Type="http://schemas.openxmlformats.org/officeDocument/2006/relationships/slide" Target="/ppt/slides/slide18.xml" Id="Re17a4818865b4588"/><Relationship Type="http://schemas.openxmlformats.org/officeDocument/2006/relationships/notesMaster" Target="/ppt/notesMasters/notesMaster1.xml" Id="R5ea93890efbf4738"/></Relationships>
</file>

<file path=ppt/notesSlides/_rels/notesSlide19.xml.rels><?xml version='1.0' encoding='UTF-8' standalone='yes'?>
<Relationships xmlns="http://schemas.openxmlformats.org/package/2006/relationships"><Relationship Type="http://schemas.openxmlformats.org/officeDocument/2006/relationships/slide" Target="/ppt/slides/slide19.xml" Id="R4741069193d84101"/><Relationship Type="http://schemas.openxmlformats.org/officeDocument/2006/relationships/notesMaster" Target="/ppt/notesMasters/notesMaster1.xml" Id="R9a8e86546b8b43da"/></Relationships>
</file>

<file path=ppt/notesSlides/_rels/notesSlide20.xml.rels><?xml version='1.0' encoding='UTF-8' standalone='yes'?>
<Relationships xmlns="http://schemas.openxmlformats.org/package/2006/relationships"><Relationship Type="http://schemas.openxmlformats.org/officeDocument/2006/relationships/slide" Target="/ppt/slides/slide20.xml" Id="R761bccec397f44dd"/><Relationship Type="http://schemas.openxmlformats.org/officeDocument/2006/relationships/notesMaster" Target="/ppt/notesMasters/notesMaster1.xml" Id="R359d26ab267a4e80"/></Relationships>
</file>

<file path=ppt/notesSlides/_rels/notesSlide21.xml.rels><?xml version='1.0' encoding='UTF-8' standalone='yes'?>
<Relationships xmlns="http://schemas.openxmlformats.org/package/2006/relationships"><Relationship Type="http://schemas.openxmlformats.org/officeDocument/2006/relationships/slide" Target="/ppt/slides/slide21.xml" Id="R8a2680c874dd42ae"/><Relationship Type="http://schemas.openxmlformats.org/officeDocument/2006/relationships/notesMaster" Target="/ppt/notesMasters/notesMaster1.xml" Id="Rb6e8d3ac5adf4032"/></Relationships>
</file>

<file path=ppt/notesSlides/_rels/notesSlide22.xml.rels><?xml version='1.0' encoding='UTF-8' standalone='yes'?>
<Relationships xmlns="http://schemas.openxmlformats.org/package/2006/relationships"><Relationship Type="http://schemas.openxmlformats.org/officeDocument/2006/relationships/slide" Target="/ppt/slides/slide22.xml" Id="R5dd6a592d4394e88"/><Relationship Type="http://schemas.openxmlformats.org/officeDocument/2006/relationships/notesMaster" Target="/ppt/notesMasters/notesMaster1.xml" Id="Rd5b5db0efcf74b09"/></Relationships>
</file>

<file path=ppt/notesSlides/_rels/notesSlide23.xml.rels><?xml version='1.0' encoding='UTF-8' standalone='yes'?>
<Relationships xmlns="http://schemas.openxmlformats.org/package/2006/relationships"><Relationship Type="http://schemas.openxmlformats.org/officeDocument/2006/relationships/slide" Target="/ppt/slides/slide23.xml" Id="Rd185a3ccd034477b"/><Relationship Type="http://schemas.openxmlformats.org/officeDocument/2006/relationships/notesMaster" Target="/ppt/notesMasters/notesMaster1.xml" Id="Rb3ab5d6cffd34f57"/></Relationships>
</file>

<file path=ppt/notesSlides/_rels/notesSlide24.xml.rels><?xml version='1.0' encoding='UTF-8' standalone='yes'?>
<Relationships xmlns="http://schemas.openxmlformats.org/package/2006/relationships"><Relationship Type="http://schemas.openxmlformats.org/officeDocument/2006/relationships/slide" Target="/ppt/slides/slide24.xml" Id="Rfa6b45a034c44bf7"/><Relationship Type="http://schemas.openxmlformats.org/officeDocument/2006/relationships/notesMaster" Target="/ppt/notesMasters/notesMaster1.xml" Id="R869be975fcba4f1a"/></Relationships>
</file>

<file path=ppt/notesSlides/_rels/notesSlide25.xml.rels><?xml version='1.0' encoding='UTF-8' standalone='yes'?>
<Relationships xmlns="http://schemas.openxmlformats.org/package/2006/relationships"><Relationship Type="http://schemas.openxmlformats.org/officeDocument/2006/relationships/slide" Target="/ppt/slides/slide25.xml" Id="R68ccc3c7d498491a"/><Relationship Type="http://schemas.openxmlformats.org/officeDocument/2006/relationships/notesMaster" Target="/ppt/notesMasters/notesMaster1.xml" Id="R9bd8be027bbb4168"/></Relationships>
</file>

<file path=ppt/notesSlides/_rels/notesSlide26.xml.rels><?xml version='1.0' encoding='UTF-8' standalone='yes'?>
<Relationships xmlns="http://schemas.openxmlformats.org/package/2006/relationships"><Relationship Type="http://schemas.openxmlformats.org/officeDocument/2006/relationships/slide" Target="/ppt/slides/slide26.xml" Id="R97853442497b44db"/><Relationship Type="http://schemas.openxmlformats.org/officeDocument/2006/relationships/notesMaster" Target="/ppt/notesMasters/notesMaster1.xml" Id="R10029fedfeed4eac"/></Relationships>
</file>

<file path=ppt/notesSlides/_rels/notesSlide27.xml.rels><?xml version='1.0' encoding='UTF-8' standalone='yes'?>
<Relationships xmlns="http://schemas.openxmlformats.org/package/2006/relationships"><Relationship Type="http://schemas.openxmlformats.org/officeDocument/2006/relationships/slide" Target="/ppt/slides/slide27.xml" Id="R1391a25d4a5047ba"/><Relationship Type="http://schemas.openxmlformats.org/officeDocument/2006/relationships/notesMaster" Target="/ppt/notesMasters/notesMaster1.xml" Id="Rf662a47b0bf84d5f"/></Relationships>
</file>

<file path=ppt/notesSlides/_rels/notesSlide28.xml.rels><?xml version='1.0' encoding='UTF-8' standalone='yes'?>
<Relationships xmlns="http://schemas.openxmlformats.org/package/2006/relationships"><Relationship Type="http://schemas.openxmlformats.org/officeDocument/2006/relationships/slide" Target="/ppt/slides/slide28.xml" Id="R9d48a079e73a41de"/><Relationship Type="http://schemas.openxmlformats.org/officeDocument/2006/relationships/notesMaster" Target="/ppt/notesMasters/notesMaster1.xml" Id="R76948adedf534337"/></Relationships>
</file>

<file path=ppt/notesSlides/_rels/notesSlide29.xml.rels><?xml version='1.0' encoding='UTF-8' standalone='yes'?>
<Relationships xmlns="http://schemas.openxmlformats.org/package/2006/relationships"><Relationship Type="http://schemas.openxmlformats.org/officeDocument/2006/relationships/slide" Target="/ppt/slides/slide29.xml" Id="R472cd7d8d6694236"/><Relationship Type="http://schemas.openxmlformats.org/officeDocument/2006/relationships/notesMaster" Target="/ppt/notesMasters/notesMaster1.xml" Id="R62db6459d20240d9"/></Relationships>
</file>

<file path=ppt/notesSlides/_rels/notesSlide30.xml.rels><?xml version='1.0' encoding='UTF-8' standalone='yes'?>
<Relationships xmlns="http://schemas.openxmlformats.org/package/2006/relationships"><Relationship Type="http://schemas.openxmlformats.org/officeDocument/2006/relationships/slide" Target="/ppt/slides/slide30.xml" Id="R2737acc2be994ab6"/><Relationship Type="http://schemas.openxmlformats.org/officeDocument/2006/relationships/notesMaster" Target="/ppt/notesMasters/notesMaster1.xml" Id="Rac540e4f3017436a"/></Relationships>
</file>

<file path=ppt/notesSlides/_rels/notesSlide31.xml.rels><?xml version='1.0' encoding='UTF-8' standalone='yes'?>
<Relationships xmlns="http://schemas.openxmlformats.org/package/2006/relationships"><Relationship Type="http://schemas.openxmlformats.org/officeDocument/2006/relationships/slide" Target="/ppt/slides/slide31.xml" Id="R27bc20e7dc9046c7"/><Relationship Type="http://schemas.openxmlformats.org/officeDocument/2006/relationships/notesMaster" Target="/ppt/notesMasters/notesMaster1.xml" Id="R079fd0b5a85741d2"/></Relationships>
</file>

<file path=ppt/notesSlides/_rels/notesSlide32.xml.rels><?xml version='1.0' encoding='UTF-8' standalone='yes'?>
<Relationships xmlns="http://schemas.openxmlformats.org/package/2006/relationships"><Relationship Type="http://schemas.openxmlformats.org/officeDocument/2006/relationships/slide" Target="/ppt/slides/slide32.xml" Id="R6722403d58d142f5"/><Relationship Type="http://schemas.openxmlformats.org/officeDocument/2006/relationships/notesMaster" Target="/ppt/notesMasters/notesMaster1.xml" Id="Rd20ebdb975f0460e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concept and preview status; not a claim of a completed one-word-to-published-world workflow.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https://www.ilo.org/resource/news/nearly-3-million-people-die-work-related-accidents-and-diseases</a:t>
            </a:r>
          </a:p>
          <a:p xmlns:a="http://schemas.openxmlformats.org/drawingml/2006/main">
            <a:r>
              <a:t>https://www.ilo.org/resource/news/ilo-head-calls-global-coalition-safety-and-health-work</a:t>
            </a:r>
          </a:p>
          <a:p xmlns:a="http://schemas.openxmlformats.org/drawingml/2006/main">
            <a:r>
              <a:t>330,000 / 365 ≈ 904 accident deaths/day.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Live example: https://eon-worlds-demo.vercel.app/demo?world=refinery&amp;mission=hazards&amp;mode=showMe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Creator preview: https://eon-worlds-demo.vercel.app/create</a:t>
            </a:r>
          </a:p>
          <a:p xmlns:a="http://schemas.openxmlformats.org/drawingml/2006/main">
            <a:r>
              <a:t>Production generation and publishing are not yet available in the public creator.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docs/WORLD_CREATOR_BUILD_STATUS_2026-09-23.md.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concepts only. Safety wording and source material must be checked for each customer environment.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concepts only. Safety wording and source material must be checked for each customer environment.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concepts only. Safety wording and source material must be checked for each customer environment.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concepts only. Safety wording and source material must be checked for each customer environment.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concepts only. Safety wording and source material must be checked for each customer environment.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concepts only. Safety wording and source material must be checked for each customer environment.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concepts only. Safety wording and source material must be checked for each customer environment.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LNG cargo deck: https://www.imo.org/en/ourwork/safety/pages/igc-code.aspx</a:t>
            </a:r>
          </a:p>
          <a:p xmlns:a="http://schemas.openxmlformats.org/drawingml/2006/main">
            <a:r>
              <a:t>Refinery pump alley: https://www.osha.gov/process-safety-management</a:t>
            </a:r>
          </a:p>
          <a:p xmlns:a="http://schemas.openxmlformats.org/drawingml/2006/main">
            <a:r>
              <a:t>Offshore well pad: https://www.osha.gov/oil-and-gas-extraction/hazards</a:t>
            </a:r>
          </a:p>
          <a:p xmlns:a="http://schemas.openxmlformats.org/drawingml/2006/main">
            <a:r>
              <a:t>Electrical substation: https://www.osha.gov/electrical/flash-hazards</a:t>
            </a:r>
          </a:p>
          <a:p xmlns:a="http://schemas.openxmlformats.org/drawingml/2006/main">
            <a:r>
              <a:t>Chemical blending skid: https://www.osha.gov/process-safety-management/hazards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Crane lift area: https://www.osha.gov/hazfinder/text-version/construction</a:t>
            </a:r>
          </a:p>
          <a:p xmlns:a="http://schemas.openxmlformats.org/drawingml/2006/main">
            <a:r>
              <a:t>Confined vessel entry: https://www.osha.gov/sites/default/files/publications/CONFINED_SPACE_PERMIT.pdf</a:t>
            </a:r>
          </a:p>
          <a:p xmlns:a="http://schemas.openxmlformats.org/drawingml/2006/main">
            <a:r>
              <a:t>Warehouse loading dock: https://www.osha.gov/powered-industrial-trucks/</a:t>
            </a:r>
          </a:p>
          <a:p xmlns:a="http://schemas.openxmlformats.org/drawingml/2006/main">
            <a:r>
              <a:t>Healthcare isolation room: https://www.cdc.gov/infection-control/hcp/basics/standard-precautions.html</a:t>
            </a:r>
          </a:p>
          <a:p xmlns:a="http://schemas.openxmlformats.org/drawingml/2006/main">
            <a:r>
              <a:t>Wind turbine access: https://www.osha.gov/green-jobs/wind-energy/falls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Inspiration: user-provided EON One Platform slide v2.pdf. Connections described here are proposed, not verified integrations.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product roadmap, not a commitment that these features are already available.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Current feature inventory: docs/WORLD_CREATOR_BUILD_STATUS_2026-09-23.md and docs/MISSION_UPGRADE.md.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Local implementation in src/creator.ts. Public creator may lag this local guide update until Vercel authentication is restored.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At last audit, World Labs API balance was zero. Local owner gateway tested with fake provider. No production generation or arbitrary Marble import has been completed.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completion is not presented as a numeric percentage because the remaining import, release, and validation work has not been sized reliably.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Pinned reference export: EON-Reality-INC/Situation-Room, commit e1960f66828d24d50eca0d1678f47e41f10c914b, snapshot 2026-08-12T07:34:31Z. Local public-situations.json SHA-256 83e53c5d5e39e26ee7cc3959816a7c5cf0377bd94741627e96a03d69c281f966. Portfolio triage only, not expert safety validation. The image is an existing staged EON Worlds refinery preview.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Pinned reference export: EON-Reality-INC/Situation-Room, commit e1960f66828d24d50eca0d1678f47e41f10c914b, snapshot 2026-08-12T07:34:31Z. Local public-situations.json SHA-256 83e53c5d5e39e26ee7cc3959816a7c5cf0377bd94741627e96a03d69c281f966. Portfolio triage only, not expert safety validation. Counts computed from source card IDs and vertical fields. Card #211 title: Utility-Failure Cascade into Unit Trip (The Meta-Scenario).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Editorial ranking by EON Worlds fit, representative value, visual teaching opportunity and build feasibility. Not a numeric safety-risk ranking. Pinned reference export: EON-Reality-INC/Situation-Room, commit e1960f66828d24d50eca0d1678f47e41f10c914b, snapshot 2026-08-12T07:34:31Z. Local public-situations.json SHA-256 83e53c5d5e39e26ee7cc3959816a7c5cf0377bd94741627e96a03d69c281f966. Portfolio triage only, not expert safety validation.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Pinned reference export: EON-Reality-INC/Situation-Room, commit e1960f66828d24d50eca0d1678f47e41f10c914b, snapshot 2026-08-12T07:34:31Z. Local public-situations.json SHA-256 83e53c5d5e39e26ee7cc3959816a7c5cf0377bd94741627e96a03d69c281f966. Portfolio triage only, not expert safety validation. Each source card belongs to exactly one proposed library. Rankings are editorial and may change after asset and expert review.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Pinned reference export: EON-Reality-INC/Situation-Room, commit e1960f66828d24d50eca0d1678f47e41f10c914b, snapshot 2026-08-12T07:34:31Z. Local public-situations.json SHA-256 83e53c5d5e39e26ee7cc3959816a7c5cf0377bd94741627e96a03d69c281f966. Portfolio triage only, not expert safety validation. Each source card belongs to exactly one proposed library. Rankings are editorial and may change after asset and expert review.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Pinned reference export: EON-Reality-INC/Situation-Room, commit e1960f66828d24d50eca0d1678f47e41f10c914b, snapshot 2026-08-12T07:34:31Z. Local public-situations.json SHA-256 83e53c5d5e39e26ee7cc3959816a7c5cf0377bd94741627e96a03d69c281f966. Portfolio triage only, not expert safety validation. Pack source IDs: Refinery leak walk: card_06_01_flange_gasket_weep Flange / Gasket Weep — Detect &amp; Isolate Early, card_06_05_ignition_source_control Ignition-Source Control in a Hazardous Area, card_06_15_bund_spill_management Spill to Secondary Containment / Bund Management</a:t>
            </a:r>
          </a:p>
          <a:p xmlns:a="http://schemas.openxmlformats.org/drawingml/2006/main">
            <a:r>
              <a:t>Pump maintenance handback: card_01_04_pump_auto_start_h2s Energy Isolation Missed on a Pump — Toxic Auto-Start, card_04_03_seal_flush_loss Mechanical Seal Failure &amp; Loss of Seal Flush, card_00_01_loto_stored_pressure Stored-Pressure Release During Maintenance (LOTO)</a:t>
            </a:r>
          </a:p>
          <a:p xmlns:a="http://schemas.openxmlformats.org/drawingml/2006/main">
            <a:r>
              <a:t>LNG transfer deck: card_02_06_lng_rollover LNG/LPG Rollover Overpressure on Filling, card_06_01_flange_gasket_weep Flange / Gasket Weep — Detect &amp; Isolate Early, card_00_08_thermal_expansion Blocked-In Liquid Thermal Expansion Overpressure</a:t>
            </a:r>
          </a:p>
          <a:p xmlns:a="http://schemas.openxmlformats.org/drawingml/2006/main">
            <a:r>
              <a:t>Mine haul road: mn_freq_blind_spot_collision Haul Truck and Light Vehicle Blind-Spot Collision, mn_freq_haul_truck_runaway Haul Truck Runaway on a Downgrade, mn_freq_dump_edge Truck Reverses Over a Dump Edge</a:t>
            </a:r>
          </a:p>
          <a:p xmlns:a="http://schemas.openxmlformats.org/drawingml/2006/main">
            <a:r>
              <a:t>Crusher and tailings: mn_freq_conveyor_entanglement Conveyor Entanglement During Operation or Cleaning, mn_world_crusher_blockage Crusher Blockage Cleared While Feed Can Restart, mn_world_tailings_warning Tailings Water-Balance Warning Ignored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Pinned reference export: EON-Reality-INC/Situation-Room, commit e1960f66828d24d50eca0d1678f47e41f10c914b, snapshot 2026-08-12T07:34:31Z. Local public-situations.json SHA-256 83e53c5d5e39e26ee7cc3959816a7c5cf0377bd94741627e96a03d69c281f966. Portfolio triage only, not expert safety validation. Pack source IDs: Underground escape: mn_world_ventilation_loss Loss of Primary Ventilation, mn_world_ug_vehicle_fire Underground Vehicle Fire and Evacuation, mn_freq_ug_pedestrian_strike LHD or Underground Truck Strikes a Pedestrian</a:t>
            </a:r>
          </a:p>
          <a:p xmlns:a="http://schemas.openxmlformats.org/drawingml/2006/main">
            <a:r>
              <a:t>Aircraft hangar inspection: aero_00_01_ba5390_windscreen The Wrong Bolts — Windscreen Blowout at 17,300 Feet, aero_08_03_tools_fod_pattern The Tool You Didn't Count Back In, aero_08_04_rii_duplicate_inspection The Second Pair of Eyes That Never Looked</a:t>
            </a:r>
          </a:p>
          <a:p xmlns:a="http://schemas.openxmlformats.org/drawingml/2006/main">
            <a:r>
              <a:t>Hospital infusion bay: hc_inf_wrong_rate_smartpump The Pump That Delivered Ten Times the Dose, hc_inf_wrong_units_keypad Milligrams, Micrograms, Millilitres — One Keypad, hc_inf_free_flow The Clamp That Wasn't Closed</a:t>
            </a:r>
          </a:p>
          <a:p xmlns:a="http://schemas.openxmlformats.org/drawingml/2006/main">
            <a:r>
              <a:t>Patient alarm response: hc_mon_alarm_fatigue_telemetry The Alarm Nobody Answered, hc_air_ventilator_alarm_miss The Breath That Stopped and the Alarm That Didn't Reach, hc_mon_alarm_paused Two Minutes of Silence That Never Ended</a:t>
            </a:r>
          </a:p>
          <a:p xmlns:a="http://schemas.openxmlformats.org/drawingml/2006/main">
            <a:r>
              <a:t>Plant utility outage: card_07_06_total_power_blackout Total Electrical Power Failure / Blackout, card_07_08_backup_power_loss Loss of Backup Power (UPS / DC / Emergency Generator), card_07_15_utility_cascade Utility-Failure Cascade into Unit Trip (The Meta-Scenario)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Fit classifications are editorial tags assigned in the audit CSV. They do not indicate scenario quality or readiness. Pinned reference export: EON-Reality-INC/Situation-Room, commit e1960f66828d24d50eca0d1678f47e41f10c914b, snapshot 2026-08-12T07:34:31Z. Local public-situations.json SHA-256 83e53c5d5e39e26ee7cc3959816a7c5cf0377bd94741627e96a03d69c281f966. Portfolio triage only, not expert safety validation.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Proposed pilot uses Situation Room card IDs card_06_01_flange_gasket_weep, card_06_05_ignition_source_control, card_06_15_bund_spill_management. Existing refinery demo is a staged prototype. New lesson pack is not published. Pinned reference export: EON-Reality-INC/Situation-Room, commit e1960f66828d24d50eca0d1678f47e41f10c914b, snapshot 2026-08-12T07:34:31Z. Local public-situations.json SHA-256 83e53c5d5e39e26ee7cc3959816a7c5cf0377bd94741627e96a03d69c281f966. Portfolio triage only, not expert safety validation.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This is the proposed end-to-end production process. Current public creator remains a planning preview; arbitrary import, full authoring, review and publishing are unfinished.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Proposed order, not a statement that these worlds are built. Pinned reference export: EON-Reality-INC/Situation-Room, commit e1960f66828d24d50eca0d1678f47e41f10c914b, snapshot 2026-08-12T07:34:31Z. Local public-situations.json SHA-256 83e53c5d5e39e26ee7cc3959816a7c5cf0377bd94741627e96a03d69c281f966. Portfolio triage only, not expert safety validation.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Pinned reference export: EON-Reality-INC/Situation-Room, commit e1960f66828d24d50eca0d1678f47e41f10c914b, snapshot 2026-08-12T07:34:31Z. Local public-situations.json SHA-256 83e53c5d5e39e26ee7cc3959816a7c5cf0377bd94741627e96a03d69c281f966. Portfolio triage only, not expert safety validation. The reference JSON is a pinned read-only export and not evidence of the current live Situation Room publication catalog.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cd70b2dad0e435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40c464d2ed8401d" /><Relationship Type="http://schemas.openxmlformats.org/officeDocument/2006/relationships/slideLayout" Target="/ppt/slideLayouts/slideLayout1.xml" Id="Rc4bba5ba2036432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4bba5ba2036432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e7f6ba27138348a1"/><Relationship Type="http://schemas.openxmlformats.org/officeDocument/2006/relationships/image" Target="/ppt/media/image.png" Id="R17ef204fcbd34050"/><Relationship Type="http://schemas.openxmlformats.org/officeDocument/2006/relationships/notesSlide" Target="/ppt/notesSlides/notesSlide1.xml" Id="Rd373d057eb7a4e15"/><Relationship Id="RinAppGuide1" Type="http://schemas.openxmlformats.org/officeDocument/2006/relationships/hyperlink" Target="https://eon-worlds-public-demo.danlejerskar.chatgpt.site/demo.html?world=refinery&amp;mission=hazards&amp;mode=showMe&amp;guide=1" TargetMode="External"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aedcfebab14087" /><Relationship Type="http://schemas.openxmlformats.org/officeDocument/2006/relationships/notesSlide" Target="/ppt/notesSlides/notesSlide2.xml" Id="R0246806ab1974ea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a4394341664bba" /><Relationship Type="http://schemas.openxmlformats.org/officeDocument/2006/relationships/notesSlide" Target="/ppt/notesSlides/notesSlide3.xml" Id="R5b773b27d1c741c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8e6e90d5b744d1" /><Relationship Type="http://schemas.openxmlformats.org/officeDocument/2006/relationships/notesSlide" Target="/ppt/notesSlides/notesSlide4.xml" Id="R06c569f48b104c2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27859a411d48a9" /><Relationship Type="http://schemas.openxmlformats.org/officeDocument/2006/relationships/notesSlide" Target="/ppt/notesSlides/notesSlide5.xml" Id="Rd28887f362ba4a9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9edb537ca2424f" /><Relationship Type="http://schemas.openxmlformats.org/officeDocument/2006/relationships/notesSlide" Target="/ppt/notesSlides/notesSlide6.xml" Id="R68eca390c8134c1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cac57ee5b14d61" /><Relationship Type="http://schemas.openxmlformats.org/officeDocument/2006/relationships/notesSlide" Target="/ppt/notesSlides/notesSlide7.xml" Id="R849c67958ab3402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ea88737b4c4f27" /><Relationship Type="http://schemas.openxmlformats.org/officeDocument/2006/relationships/notesSlide" Target="/ppt/notesSlides/notesSlide8.xml" Id="R66d7a3656153497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6340fd27a94671" /><Relationship Type="http://schemas.openxmlformats.org/officeDocument/2006/relationships/notesSlide" Target="/ppt/notesSlides/notesSlide9.xml" Id="R99eb69c1a0b5466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bd80b4c43649a4" /><Relationship Type="http://schemas.openxmlformats.org/officeDocument/2006/relationships/notesSlide" Target="/ppt/notesSlides/notesSlide10.xml" Id="R63775f9170c54f0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c7e586bbea4123" /><Relationship Type="http://schemas.openxmlformats.org/officeDocument/2006/relationships/notesSlide" Target="/ppt/notesSlides/notesSlide11.xml" Id="Rbbae43e3206246c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fc44b8a57949a3" /><Relationship Type="http://schemas.openxmlformats.org/officeDocument/2006/relationships/notesSlide" Target="/ppt/notesSlides/notesSlide12.xml" Id="Rc65894ee0bd743b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580379e1b34db2" /><Relationship Type="http://schemas.openxmlformats.org/officeDocument/2006/relationships/notesSlide" Target="/ppt/notesSlides/notesSlide13.xml" Id="R87ec4f920654452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c5588d59874ca3" /><Relationship Type="http://schemas.openxmlformats.org/officeDocument/2006/relationships/notesSlide" Target="/ppt/notesSlides/notesSlide14.xml" Id="R5b575987090a461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01dc0d5d5b429d" /><Relationship Type="http://schemas.openxmlformats.org/officeDocument/2006/relationships/notesSlide" Target="/ppt/notesSlides/notesSlide15.xml" Id="R2af8232a904a4bc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b2509bec5d4d0c" /><Relationship Type="http://schemas.openxmlformats.org/officeDocument/2006/relationships/notesSlide" Target="/ppt/notesSlides/notesSlide16.xml" Id="Rb2d1f146f194427e" /></Relationships>
</file>

<file path=ppt/slides/_rels/slide1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5a702d39c2764df3"/><Relationship Type="http://schemas.openxmlformats.org/officeDocument/2006/relationships/notesSlide" Target="/ppt/notesSlides/notesSlide17.xml" Id="R4fad00de361f4e89"/></Relationships>
</file>

<file path=ppt/slides/_rels/slide1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cdb29c80dcd64712"/><Relationship Type="http://schemas.openxmlformats.org/officeDocument/2006/relationships/notesSlide" Target="/ppt/notesSlides/notesSlide18.xml" Id="Re62e5ede0aa2481a"/></Relationships>
</file>

<file path=ppt/slides/_rels/slide1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26c0b848d6ae48f6"/><Relationship Type="http://schemas.openxmlformats.org/officeDocument/2006/relationships/notesSlide" Target="/ppt/notesSlides/notesSlide19.xml" Id="R95d8a3df17e6414f"/></Relationships>
</file>

<file path=ppt/slides/_rels/slide2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11d46069e17e414a"/><Relationship Type="http://schemas.openxmlformats.org/officeDocument/2006/relationships/image" Target="/ppt/media/status_image3.png" Id="R92ce1c516ee34417"/><Relationship Type="http://schemas.openxmlformats.org/officeDocument/2006/relationships/notesSlide" Target="/ppt/notesSlides/notesSlide20.xml" Id="Rc319e0983a104664"/></Relationships>
</file>

<file path=ppt/slides/_rels/slide2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4c848c519f214d8f"/><Relationship Type="http://schemas.openxmlformats.org/officeDocument/2006/relationships/image" Target="/ppt/media/library_image.png" Id="Rf662fa3422564a71"/><Relationship Type="http://schemas.openxmlformats.org/officeDocument/2006/relationships/notesSlide" Target="/ppt/notesSlides/notesSlide21.xml" Id="R70cd1e4f673842a5"/></Relationships>
</file>

<file path=ppt/slides/_rels/slide2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e11722dcbf404370"/><Relationship Type="http://schemas.openxmlformats.org/officeDocument/2006/relationships/notesSlide" Target="/ppt/notesSlides/notesSlide22.xml" Id="Rc58b83e3d85d406a"/></Relationships>
</file>

<file path=ppt/slides/_rels/slide2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c2bd40a3bf2e42a2"/><Relationship Type="http://schemas.openxmlformats.org/officeDocument/2006/relationships/notesSlide" Target="/ppt/notesSlides/notesSlide23.xml" Id="R3ed76731a7074bb9"/></Relationships>
</file>

<file path=ppt/slides/_rels/slide2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e6bead4ab1554e23"/><Relationship Type="http://schemas.openxmlformats.org/officeDocument/2006/relationships/notesSlide" Target="/ppt/notesSlides/notesSlide24.xml" Id="Re83e69efa8c2413b"/></Relationships>
</file>

<file path=ppt/slides/_rels/slide2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dd37f2bb851b4550"/><Relationship Type="http://schemas.openxmlformats.org/officeDocument/2006/relationships/notesSlide" Target="/ppt/notesSlides/notesSlide25.xml" Id="R87b5130906124581"/></Relationships>
</file>

<file path=ppt/slides/_rels/slide2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7eb0339e71e34958"/><Relationship Type="http://schemas.openxmlformats.org/officeDocument/2006/relationships/notesSlide" Target="/ppt/notesSlides/notesSlide26.xml" Id="Re01c5050e7f94abc"/></Relationships>
</file>

<file path=ppt/slides/_rels/slide2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099350ad6b3d430c"/><Relationship Type="http://schemas.openxmlformats.org/officeDocument/2006/relationships/notesSlide" Target="/ppt/notesSlides/notesSlide27.xml" Id="Reed5c2b3ed0a4a41"/></Relationships>
</file>

<file path=ppt/slides/_rels/slide2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ed6b075bbdb64a90"/><Relationship Type="http://schemas.openxmlformats.org/officeDocument/2006/relationships/notesSlide" Target="/ppt/notesSlides/notesSlide28.xml" Id="R1038ed370a874685"/></Relationships>
</file>

<file path=ppt/slides/_rels/slide2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a89372509fc34c29"/><Relationship Type="http://schemas.openxmlformats.org/officeDocument/2006/relationships/image" Target="/ppt/media/library_image2.png" Id="Rcf351e12581d46d5"/><Relationship Type="http://schemas.openxmlformats.org/officeDocument/2006/relationships/notesSlide" Target="/ppt/notesSlides/notesSlide29.xml" Id="Rae7a676a6e8a4a36"/></Relationships>
</file>

<file path=ppt/slides/_rels/slide3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730d0f5abe994b9b"/><Relationship Type="http://schemas.openxmlformats.org/officeDocument/2006/relationships/notesSlide" Target="/ppt/notesSlides/notesSlide30.xml" Id="R2c80c6d8cf254775"/></Relationships>
</file>

<file path=ppt/slides/_rels/slide3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ecd5acf19b5c4491"/><Relationship Type="http://schemas.openxmlformats.org/officeDocument/2006/relationships/notesSlide" Target="/ppt/notesSlides/notesSlide31.xml" Id="R65e0adffed2c461f"/></Relationships>
</file>

<file path=ppt/slides/_rels/slide3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b836f455336b45c7"/><Relationship Type="http://schemas.openxmlformats.org/officeDocument/2006/relationships/notesSlide" Target="/ppt/notesSlides/notesSlide32.xml" Id="R6066bf318f1f41fa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913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404BEA-1EE9-4D33-ABB6-0EBE3ABAB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19075"/>
            <a:ext cx="257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EON WORLDS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7D18B4-C614-41F0-B5FF-334AF575F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66700"/>
            <a:ext cx="6000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PRODUCT AND USE CASES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EA8BE7-B909-4342-A4A3-8728E8B9A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9527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0D312B-588C-4FC5-AAE9-DD9F422A9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28650"/>
            <a:ext cx="114014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5368"/>
          </a:solidFill>
          <a:ln xmlns:a="http://schemas.openxmlformats.org/drawingml/2006/main" w="0">
            <a:noFill/>
          </a:ln>
        </p:spPr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ef204fcbd34050"/>
          <a:srcRect xmlns:a="http://schemas.openxmlformats.org/drawingml/2006/main" l="0" t="8889" r="0" b="888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762000"/>
            <a:ext cx="12192000" cy="56388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F39EC1-FABA-4570-ABAC-018EA59E9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762000"/>
            <a:ext cx="6477000" cy="5638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9131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00741C-D433-4F75-AC2C-DA8B54FB4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5619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45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5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EON Worlds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D2C125-1E34-4D13-89E0-3567AEE51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76500"/>
            <a:ext cx="5429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Serious games inside places that teach.</a:t>
            </a:r>
          </a:p>
        </p:txBody>
      </p:sp>
      <p:sp>
        <p:nvSpPr>
          <p:cNvPr id="9" name="">
            <ns0:hlinkClick xmlns:ns0="http://schemas.openxmlformats.org/drawingml/2006/main" xmlns:ns1="http://schemas.openxmlformats.org/officeDocument/2006/relationships" ns1:id="RinAppGuide1"/>
            <a:extLst xmlns:a="http://schemas.openxmlformats.org/drawingml/2006/main">
              <a:ext uri="{FF2B5EF4-FFF2-40B4-BE49-F238E27FC236}">
                <a16:creationId xmlns:a16="http://schemas.microsoft.com/office/drawing/2014/main" id="{3732BC3E-EEB1-4310-8154-DAF8C9173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191000"/>
            <a:ext cx="5715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Product · live Guide ↗ · 56 use cases · 10 first worlds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A780ED-05A2-4E09-AA41-D683EA1AC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00800"/>
            <a:ext cx="11382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536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93E03F-3A14-4F8C-BB8D-E175DBA4A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05575"/>
            <a:ext cx="4572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EON Worlds · 27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62397438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913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7DE612-5243-4D05-8C1E-107DEAEAA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19075"/>
            <a:ext cx="257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EON WORLDS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2E773D-8C35-4099-93AE-501991C06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66700"/>
            <a:ext cx="6000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WHY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34D57A-A0B8-4503-81D2-8BC229B20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9527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3ECA13-0E8E-4E7E-8F90-8F76A663D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28650"/>
            <a:ext cx="114014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536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8A41A7-B9FB-4B1C-9B06-F2C71D031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000125"/>
            <a:ext cx="1104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Why practice inside a place?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D659AF-2BE7-4F93-AB06-63A02FF2D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1676400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Small clues become easier to understand when the learner sees their surroundings.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C30B34-8BBB-4CBE-8639-5DA638B62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781300"/>
            <a:ext cx="3143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570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570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≈900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7933CB-4B86-4596-A45E-649238C02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714750"/>
            <a:ext cx="3714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fatal occupational accidents per day worldwide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CD60B4-EEEB-45BC-839B-B4DB6786A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800350"/>
            <a:ext cx="3524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5100" b="1">
                <a:solidFill>
                  <a:srgbClr val="AA91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5100" b="1">
                <a:solidFill>
                  <a:srgbClr val="AA91FF"/>
                </a:solidFill>
                <a:latin typeface="Helvetica Neue"/>
                <a:ea typeface="Helvetica Neue"/>
                <a:cs typeface="Helvetica Neue"/>
              </a:rPr>
              <a:t>$2.99T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AF2F2D-CC9E-4899-92E7-F99669737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1575" y="3714750"/>
            <a:ext cx="4191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2017 ILO estimate of annual safety and health costs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736993-CB66-41F3-96D5-3541D2313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57212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These figures describe the global problem. They do not measure EON Worlds’ impact.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15AB60-8213-4607-B284-247054477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00800"/>
            <a:ext cx="11382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536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389E0D-5105-45DB-AC21-05E94FA94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05575"/>
            <a:ext cx="4572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EON Worlds · 27 September 2026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4200FD-97EE-4F21-AF77-9C0566CF1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6505575"/>
            <a:ext cx="5238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ILO 2023 and 2017</a:t>
            </a:r>
          </a:p>
        </p:txBody>
      </p:sp>
    </p:spTree>
    <p:extLst>
      <p:ext uri="{BB962C8B-B14F-4D97-AF65-F5344CB8AC3E}">
        <p14:creationId xmlns:p14="http://schemas.microsoft.com/office/powerpoint/2010/main" val="27294263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913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A9818E-0341-4EFC-A0FF-1BD6F176A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19075"/>
            <a:ext cx="257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EON WORLDS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129E4C-E003-4057-8CFF-30C5A2D63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66700"/>
            <a:ext cx="6000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THE PRODUCT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9F003C-AF40-4F29-B2BE-C4832CEFC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9527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87FE32-AC6D-46B1-A7DA-0CC33EA5D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28650"/>
            <a:ext cx="114014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536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D6E289-21C8-4083-B5B8-76BC6852E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000125"/>
            <a:ext cx="1104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One place. Three ways to learn.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A461F3-AC9D-4EE9-9BEA-48D330A77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524125"/>
            <a:ext cx="352425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638"/>
          </a:solidFill>
          <a:ln xmlns:a="http://schemas.openxmlformats.org/drawingml/2006/main" w="9525">
            <a:solidFill>
              <a:srgbClr val="3A5368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B1C0F0-975F-4CDC-B1AE-8335F8090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781300"/>
            <a:ext cx="309562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AA91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AA91FF"/>
                </a:solidFill>
                <a:latin typeface="Helvetica Neue"/>
                <a:ea typeface="Helvetica Neue"/>
                <a:cs typeface="Helvetica Neue"/>
              </a:rPr>
              <a:t>SHOW ME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631A69-54F5-4CCA-85CD-D143EDB62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76625"/>
            <a:ext cx="300037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Watch a guided story. See the clue and why it matters.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92D1C6-B9AD-44A5-BD58-86831B479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2524125"/>
            <a:ext cx="352425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638"/>
          </a:solidFill>
          <a:ln xmlns:a="http://schemas.openxmlformats.org/drawingml/2006/main" w="9525">
            <a:solidFill>
              <a:srgbClr val="3A5368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A7DE20-CE49-4F83-9D41-480A050C5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81300"/>
            <a:ext cx="309562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FIND ME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FE0024-6CF4-4FF1-8A5F-562327651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476625"/>
            <a:ext cx="300037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Search with help and clear feedback.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9F1D27-61D3-41DB-90D7-38A09AEA2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524125"/>
            <a:ext cx="352425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638"/>
          </a:solidFill>
          <a:ln xmlns:a="http://schemas.openxmlformats.org/drawingml/2006/main" w="9525">
            <a:solidFill>
              <a:srgbClr val="3A5368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CD81CF-2E6B-465D-9644-19E0D2BC1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781300"/>
            <a:ext cx="309562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CHALLENGE ME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C8A8BF-CA80-4F5E-8DE4-867657E3C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476625"/>
            <a:ext cx="300037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Decide independently and see the result.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F69EE9-AD04-40F4-90A0-EEE83830E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00800"/>
            <a:ext cx="11382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5368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829459-6E7C-4C98-B465-BFBACBF88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05575"/>
            <a:ext cx="4572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EON Worlds · 27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100507087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913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BE73C13-4178-46AF-A98E-2D5994528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19075"/>
            <a:ext cx="257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EON WORLDS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CBF80D-0EC7-426D-88C5-E5CA31F4A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66700"/>
            <a:ext cx="6000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USER GUIDE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DECE6E-F55E-4A46-AF45-622F7A93D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9527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019C6B-1FC5-48A7-8F7B-79090942D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28650"/>
            <a:ext cx="114014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536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51C768-A397-4469-8D88-8C30D9FE9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000125"/>
            <a:ext cx="1104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The author answers six simple questions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AEFF6C-15CF-45B2-A436-8486E915E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1676400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The complete system adds placement, expert review, and publishing after the plan.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221495-8177-4222-9D8A-C1D2FF20E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562225"/>
            <a:ext cx="3476625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638"/>
          </a:solidFill>
          <a:ln xmlns:a="http://schemas.openxmlformats.org/drawingml/2006/main" w="9525">
            <a:solidFill>
              <a:srgbClr val="3A5368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4E197E-96E7-47AF-8729-96A1F22DD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686050"/>
            <a:ext cx="30861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1 Place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8E9B53-5054-438F-ABB2-04EC48277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3086100"/>
            <a:ext cx="304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What environment?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4A94AE-E293-40B2-84E7-A4E138AD5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562225"/>
            <a:ext cx="3476625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638"/>
          </a:solidFill>
          <a:ln xmlns:a="http://schemas.openxmlformats.org/drawingml/2006/main" w="9525">
            <a:solidFill>
              <a:srgbClr val="3A5368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B5FCBA-6B03-480F-A661-533FA1E1F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686050"/>
            <a:ext cx="30861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2 Look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DFB468-3F8D-40F2-881B-F5BCA6EDB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086100"/>
            <a:ext cx="304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What should it show?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5F9FC21-4140-4D19-ACCE-8426B5865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6725" y="2562225"/>
            <a:ext cx="3476625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638"/>
          </a:solidFill>
          <a:ln xmlns:a="http://schemas.openxmlformats.org/drawingml/2006/main" w="9525">
            <a:solidFill>
              <a:srgbClr val="3A5368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BFFF80-D966-4F36-9CED-9880E58CC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2686050"/>
            <a:ext cx="30861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3 Lesson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FFB39B-9C55-4428-BF76-876CFA213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3086100"/>
            <a:ext cx="304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What should be learned?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53D6E7-8CD0-4ABB-897F-0FB18FD35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933825"/>
            <a:ext cx="3476625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638"/>
          </a:solidFill>
          <a:ln xmlns:a="http://schemas.openxmlformats.org/drawingml/2006/main" w="9525">
            <a:solidFill>
              <a:srgbClr val="3A5368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29AC77-FBFD-4065-B7BC-33F443F8B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057650"/>
            <a:ext cx="30861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4 Story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1EA027B-47D8-468C-815C-913752567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457700"/>
            <a:ext cx="304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What clues and answers?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5C059CD-4C67-43B3-8012-A37D62E1E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3933825"/>
            <a:ext cx="3476625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638"/>
          </a:solidFill>
          <a:ln xmlns:a="http://schemas.openxmlformats.org/drawingml/2006/main" w="9525">
            <a:solidFill>
              <a:srgbClr val="3A5368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9DD31A3-41C3-43EC-B9EC-46EA98850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057650"/>
            <a:ext cx="30861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5 World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1A9C5C-9024-41E4-84E2-E2D5623EB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457700"/>
            <a:ext cx="304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Reuse or generate?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D3E6448-3928-4D81-94FA-087CDE123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6725" y="3933825"/>
            <a:ext cx="3476625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638"/>
          </a:solidFill>
          <a:ln xmlns:a="http://schemas.openxmlformats.org/drawingml/2006/main" w="9525">
            <a:solidFill>
              <a:srgbClr val="3A5368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EBAB92D-4CE8-463E-AE61-5713B05EB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4057650"/>
            <a:ext cx="30861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6 Plan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531755A-4CE9-48EA-865A-4173971F8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4457700"/>
            <a:ext cx="304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Save and hand off.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6A32AC8-5A18-44F5-8470-37AE3A551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00800"/>
            <a:ext cx="11382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5368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C94A336-3E12-44AD-AA16-BB60CD6B9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05575"/>
            <a:ext cx="4572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EON Worlds · 27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148307658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913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625F87-20A2-433B-8BE0-D0557ADD4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19075"/>
            <a:ext cx="257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EON WORLDS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C3AF0B-A28E-4816-99F6-BA1B47592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66700"/>
            <a:ext cx="6000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AVAILABILITY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C0E1CD-99FF-4BE8-9335-7683B91FE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9527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37B9FD-B7C7-417D-99F3-D76BB4B8B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28650"/>
            <a:ext cx="114014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536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DE9908-F31C-4890-AC6D-0FD2D4C73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000125"/>
            <a:ext cx="1104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What is real today and what is planned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82417B-6082-41BE-A70F-5AAB5DDB0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524125"/>
            <a:ext cx="5381625" cy="2743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638"/>
          </a:solidFill>
          <a:ln xmlns:a="http://schemas.openxmlformats.org/drawingml/2006/main" w="9525">
            <a:solidFill>
              <a:srgbClr val="3A5368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E5EB99-BD72-412A-992C-C772E5727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524125"/>
            <a:ext cx="5381625" cy="2743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638"/>
          </a:solidFill>
          <a:ln xmlns:a="http://schemas.openxmlformats.org/drawingml/2006/main" w="9525">
            <a:solidFill>
              <a:srgbClr val="3A5368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C04F17-982F-4ECF-A647-340476FCF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762250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PREVIEW NOW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7022FC-7B66-4869-B040-88CF180F3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333750"/>
            <a:ext cx="44767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Live refinery and offshore examples</a:t>
            </a:r>
          </a:p>
          <a:p xmlns:a="http://schemas.openxmlformats.org/drawingml/2006/main">
            <a:pPr>
              <a:defRPr sz="150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Guided mission and practice</a:t>
            </a:r>
          </a:p>
          <a:p xmlns:a="http://schemas.openxmlformats.org/drawingml/2006/main">
            <a:pPr>
              <a:defRPr sz="150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Six-question creator planner</a:t>
            </a:r>
          </a:p>
          <a:p xmlns:a="http://schemas.openxmlformats.org/drawingml/2006/main">
            <a:pPr>
              <a:defRPr sz="150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Local draft and JSON export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8B8DA0-F0E4-4C67-BDF5-10135B68B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762250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AA91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AA91FF"/>
                </a:solidFill>
                <a:latin typeface="Helvetica Neue"/>
                <a:ea typeface="Helvetica Neue"/>
                <a:cs typeface="Helvetica Neue"/>
              </a:rPr>
              <a:t>STILL TO BUILD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9F9B3B-7032-4B43-8689-88003FDAF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333750"/>
            <a:ext cx="44767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Public world import and publish</a:t>
            </a:r>
          </a:p>
          <a:p xmlns:a="http://schemas.openxmlformats.org/drawingml/2006/main">
            <a:pPr>
              <a:defRPr sz="150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Precise clue and route authoring</a:t>
            </a:r>
          </a:p>
          <a:p xmlns:a="http://schemas.openxmlformats.org/drawingml/2006/main">
            <a:pPr>
              <a:defRPr sz="150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Expert sign-off workflow</a:t>
            </a:r>
          </a:p>
          <a:p xmlns:a="http://schemas.openxmlformats.org/drawingml/2006/main">
            <a:pPr>
              <a:defRPr sz="150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Shared storage and publishing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403F64-20FB-42C9-97D6-8EF3C18C3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00800"/>
            <a:ext cx="11382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536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875225-9B0E-4DAD-BE0D-9F37B9FAF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05575"/>
            <a:ext cx="4572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EON Worlds · 27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92589866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913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4FEF74B-026E-47ED-AF16-C0DCAAC1C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19075"/>
            <a:ext cx="257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EON WORLDS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63DA7B-E422-4E88-B8D5-3F8DD8311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66700"/>
            <a:ext cx="6000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56 USE CASES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7DB74F-8B96-4276-862B-F783BDF0E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9527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9ECF36-D67F-48A0-89D2-0F7E19698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28650"/>
            <a:ext cx="114014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536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E529CC-75D1-4C15-9F2B-A52820E02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000125"/>
            <a:ext cx="1104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Oil and gas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442979-FE8B-4DA3-9C45-A38BCC63E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1676400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Eight candidate missions · each needs local expert review.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EEF664-3DA0-4E3C-85EF-F208817D4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524125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BCE4A9-EC88-4EF8-8C8D-C2F8623BC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552700"/>
            <a:ext cx="457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LNG cargo deck: spot a hose crossing the marked route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C009A0-B302-49B2-882A-354313E36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90900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22A269-2D7F-47B1-8242-FAC959223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419475"/>
            <a:ext cx="457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LNG manifold: distinguish a wet trace from a dry joint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15A9B4-75A4-415B-83E3-52C4639E0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257675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D966FD-A919-42A0-B012-52760331D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286250"/>
            <a:ext cx="457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LNG deck: notice a damaged temporary lead near moisture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D0F181-569A-4634-80E9-DFEB85851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124450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28EADE-048B-4951-B47F-1401F9107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5153025"/>
            <a:ext cx="457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Refinery pump alley: report a small flange seep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73FEF6-AD9C-4752-8746-403909E31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2524125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9386643-A629-40DE-A5F6-97B8C4F4C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9425" y="2552700"/>
            <a:ext cx="457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Refinery pump: identify a loose guard before handback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7B51C66-34C5-4012-BAF5-CD6A11540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390900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EDEA485-83F6-4C52-BFA2-EBD1ED5C1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9425" y="3419475"/>
            <a:ext cx="457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Offshore platform: choose a safe route to a muster point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0C8D09-BAE9-431E-8CC4-C07BAF787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257675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0504430-FE83-4A07-8420-8FAFBDB13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9425" y="4286250"/>
            <a:ext cx="457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Well pad: identify a high pressure line exclusion area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0835209-F6D5-46D0-903D-2B9B955D4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5124450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CEF4226-40E8-4D17-BACA-565424BE3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9425" y="5153025"/>
            <a:ext cx="457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Storage tank: recognize vapor exposure cues before gauging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B319354-1EC1-4F2D-8C43-0AACDFB4C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00800"/>
            <a:ext cx="11382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536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91262A3-37EA-43DD-9C98-A253EEC8A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05575"/>
            <a:ext cx="4572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EON Worlds · 27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47349731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913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729B2F4-34CF-4207-83C2-B33E8F875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19075"/>
            <a:ext cx="257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EON WORLDS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0C4788-4160-4400-A489-7BB3A1DF9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66700"/>
            <a:ext cx="6000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56 USE CASES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42EEF0-1EFA-457F-AD9B-463F4B321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9527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D10B98-28C4-45E7-AFC9-F650923F9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28650"/>
            <a:ext cx="114014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536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596311-BB13-4235-8EEA-36AB2BEAE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000125"/>
            <a:ext cx="1104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Marine and ports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2A9867-2EAC-4057-8C95-117B125CC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1676400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Eight candidate missions · each needs local expert review.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3B2479-C6A3-4C99-8214-F28360D2A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524125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A3A463-74BF-46E6-9246-4BC47A818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552700"/>
            <a:ext cx="457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Mooring deck: find the snap back zone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63A1B2-D74B-47E8-9EB1-4C56F6E63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90900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1748F7-875D-4211-8651-4451E1319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419475"/>
            <a:ext cx="457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Gangway: check the access route and handrails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292D5D-A0AC-4657-AE0D-4679256E0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257675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11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6DE6CA-F6F2-4501-9E48-EEE94806B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286250"/>
            <a:ext cx="457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Port crane: keep clear of a suspended load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B169C8-532C-4F12-AE28-F6C6B9425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124450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12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97D8B3-573D-4FD0-BA95-6A7DEDEAD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5153025"/>
            <a:ext cx="457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Engine room: notice an unguarded hot surface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AF024B-4B7B-4AE5-954E-67F6A452D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2524125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13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70A576-80B6-4713-9B10-E1A9CE792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9425" y="2552700"/>
            <a:ext cx="457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Ballast station: match a valve label to the correct line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A1FB9F-21B9-4801-92D2-34A1B488C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390900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14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6F0845-9203-4499-8F04-C235EAE49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9425" y="3419475"/>
            <a:ext cx="457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Cargo hold: recognize a permit required entry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CC772FB-2F1A-4090-9FA8-CB3CD5560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257675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15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62DAD0C-50F6-49E4-A939-BF8A85E23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9425" y="4286250"/>
            <a:ext cx="457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Pilot transfer: inspect the ladder arrangement visually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676AE2-46A1-41A0-997C-B99723F64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5124450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16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66B99EF-AEB6-4F96-B72F-B48524372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9425" y="5153025"/>
            <a:ext cx="457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Shore power: spot a damaged cable on the dock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C19B114-9A63-4170-86AE-AAC11FB90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00800"/>
            <a:ext cx="11382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536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64320A5-4FF6-4647-B06B-2FF433B7F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05575"/>
            <a:ext cx="4572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EON Worlds · 27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213323843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913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5720EC4-C097-40D6-A19A-FA9988529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19075"/>
            <a:ext cx="257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EON WORLDS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EFB7A7-BC57-4A13-AFD0-C33F8FC40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66700"/>
            <a:ext cx="6000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56 USE CASES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E57CF5-4164-41DA-8976-92946E76E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9527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BC12AF-77CC-4ECD-BCF3-29C3343AC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28650"/>
            <a:ext cx="114014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536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0DCC81-DB76-47D8-A9DF-540CB27B9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000125"/>
            <a:ext cx="1104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Energy and utilities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BA791D-40C5-40D3-A70E-7477944F2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1676400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Eight candidate missions · each needs local expert review.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188BFB-22D0-4977-A96D-FBE0FB755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524125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17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FA283E-693B-40C0-B987-22E3F5E69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552700"/>
            <a:ext cx="457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Substation: identify an arc flash boundary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05DA22-E7A9-4D99-B76F-DD95D38D3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90900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18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A82B03-B403-45D3-AC1B-1BC9FBA6D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419475"/>
            <a:ext cx="457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Wind turbine: check climbing and rescue readiness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5E3A13-D4E2-41A8-8824-095AC4C41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257675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19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23D8B7-2C86-42B8-A277-CC15B7B8F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286250"/>
            <a:ext cx="457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Solar roof: notice an unprotected edge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02CDC2-8F20-474D-8231-6C09C26B1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124450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20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3817E5-BF4C-4310-A5E2-E2357FBDD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5153025"/>
            <a:ext cx="457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Battery room: identify ventilation and spill cues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FC9EC0-0626-4F8D-8538-CD49D32F9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2524125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21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BB294B-744B-4413-B852-18A3D685F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9425" y="2552700"/>
            <a:ext cx="457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Gas distribution: notice a damaged meter enclosure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21A994-A12E-4F7D-9B93-9DB104DF1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390900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22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0CB2A1-F0D3-49D2-8F98-FA94E40A2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9425" y="3419475"/>
            <a:ext cx="457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Power line work: recognize a crossing clearance hazard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7C96224-0BBB-46F4-8EBB-FF6AB2DFA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257675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23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FB076FC-E6F5-4A31-869C-CCEDF73EA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9425" y="4286250"/>
            <a:ext cx="457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Hydropower station: follow a controlled access route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E0B1658-9C79-4EFC-95C9-1AF04D42E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5124450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24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17F4616-CC80-4F1F-B0BD-8E5DC8B87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9425" y="5153025"/>
            <a:ext cx="457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Generator room: confirm a maintenance tag is present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407184D-30D7-4583-8A36-284FEE60A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00800"/>
            <a:ext cx="11382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536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E30B6CB-18D6-4161-AF30-3D9C93BD8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05575"/>
            <a:ext cx="4572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EON Worlds · 27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15497209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913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E5C06F3-5A2D-418B-B6CC-1DBB43F02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19075"/>
            <a:ext cx="257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EON WORLDS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8C580C-12D4-40FF-A014-4CCC20637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66700"/>
            <a:ext cx="6000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56 USE CASES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DD9E87-E37E-43A4-90B2-CB625AB42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9527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69AAAC-2567-4FBA-9B32-E70FCCF59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28650"/>
            <a:ext cx="114014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536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F19483-5986-416F-A580-7AA568BCC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000125"/>
            <a:ext cx="1104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Manufacturing and chemicals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34938E-E95B-4A6F-9FEB-342524429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1676400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Eight candidate missions · each needs local expert review.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F7C888-094B-4A7A-83A4-52F510FB2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524125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25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163D75-B986-4916-B3FA-3A4735483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552700"/>
            <a:ext cx="457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Chemical blending: catch a container label mismatch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AA3A12-1A48-43A0-A63F-BF7967B8B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90900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26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F27754-509A-4977-BF52-A8385F6E6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419475"/>
            <a:ext cx="457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Reactor area: find a blocked relief route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30B4D9-709C-4476-842D-FD3EEAB26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257675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27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ACEFCC-32BC-40A8-9FC2-45E3CFF75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286250"/>
            <a:ext cx="457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Conveyor line: notice a missing guard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41482C-8B69-42A2-947B-E77A370AD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124450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28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100957-74CD-42E4-A567-EF2A96214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5153025"/>
            <a:ext cx="457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Robot cell: respect a restricted access boundary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470F3D-8930-4D65-8043-7E420744B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2524125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29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72A3118-F9A0-448C-83E9-8AECBDEC0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9425" y="2552700"/>
            <a:ext cx="457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Forklift charging bay: identify a blocked eyewash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F16C4A-D474-4080-B1DF-A8108F3B7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390900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30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ECFD06B-C46D-4211-8486-147C40DFD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9425" y="3419475"/>
            <a:ext cx="457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Hot work area: find combustible material nearby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076BB27-3E0A-492F-B95C-D50583B40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257675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31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2433090-C271-4ECA-BDF9-98BF8BBFC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9425" y="4286250"/>
            <a:ext cx="457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Gas cylinder store: notice an unsecured cylinder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BD89822-01C1-4CAB-9221-C879F4BC3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5124450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32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0275640-85AD-4402-A73E-27F645530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9425" y="5153025"/>
            <a:ext cx="457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Packaging line: compare good and damaged machine guarding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347B615-669E-4423-BCF2-3E76E49F0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00800"/>
            <a:ext cx="11382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536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009897C-6636-4A64-982F-C1729990F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05575"/>
            <a:ext cx="4572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EON Worlds · 27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40255600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913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20F29CF-C81C-4E76-ACA8-B71D30122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19075"/>
            <a:ext cx="257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EON WORLDS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1BAE72-4A47-40CD-892A-840E90BE5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66700"/>
            <a:ext cx="6000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56 USE CASES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37592D-8396-4E85-A0C4-41D99629F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9527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A06E77-B01F-4542-BFBA-3F7DE4B31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28650"/>
            <a:ext cx="114014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536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B54D7F-E012-485E-BB60-8C15AAD36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000125"/>
            <a:ext cx="1104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Construction and civil works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4F32F0-79A1-4D7F-A01A-89949E96E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1676400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Eight candidate missions · each needs local expert review.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D88F27-262E-442E-8B85-71E5C6163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524125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33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4893B7-78D5-45A4-AE1C-AE361D3E0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552700"/>
            <a:ext cx="457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Crane lift: identify people under the load path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4210B6-2733-49FA-9ECE-B0E8FCF68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90900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34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74AFC1-13A1-4E67-825E-C3CCEA592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419475"/>
            <a:ext cx="457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Excavation: notice a missing protective system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768629-54E7-4706-A049-DD1CB4D8F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257675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35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8F1105-536F-4A96-B4F8-7A3E48C99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286250"/>
            <a:ext cx="457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Scaffold: spot an incomplete platform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16E476-88DA-47C2-BFB8-D796ED09A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124450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36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31EA71-4B7C-427A-8618-4A5EFCF04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5153025"/>
            <a:ext cx="457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Temporary power: identify a damaged extension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526E90-606D-4786-9F44-0EB186F7F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2524125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37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561A07C-8635-45AC-A68C-812E83E96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9425" y="2552700"/>
            <a:ext cx="457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Concrete pump: find a hose pinch zone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8CAF37-443A-460A-B117-82DF0EE05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390900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38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7A36A28-41D8-4C3F-8439-8947F9DB1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9425" y="3419475"/>
            <a:ext cx="457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Road work: notice a vehicle blind spot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66C078-612B-40F9-95B5-67D093F54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257675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39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44416D5-C128-409E-AD26-1DA3BFC54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9425" y="4286250"/>
            <a:ext cx="457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Roof access: choose the protected path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7547F8-1B8A-4815-A437-9B6E63966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5124450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40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D9A5CA0-1A49-4083-BEAB-2FC06C874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9425" y="5153025"/>
            <a:ext cx="457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Demolition: recognize visible dust and poor segregation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CA64931-0D46-41F3-ABFB-069D836E9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00800"/>
            <a:ext cx="11382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536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F718E0A-D1E8-4DCB-B2EB-8D0FBB75C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05575"/>
            <a:ext cx="4572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EON Worlds · 27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86031401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913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DD703C1-F09D-4EF3-AD27-FC7BDB1CC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19075"/>
            <a:ext cx="257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EON WORLDS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C294E9-4803-4AA6-9F9F-EE5216209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66700"/>
            <a:ext cx="6000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56 USE CASES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3B55B7-25FE-42E0-A82A-69FB03271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9527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11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4C5391-E034-49BC-848F-59596CBB0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28650"/>
            <a:ext cx="114014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536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A6770A-3862-4B0E-BD7C-EF33CB048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000125"/>
            <a:ext cx="1104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Healthcare and laboratories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6A673F-1A9B-420C-A442-9CF0731F1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1676400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Eight candidate missions · each needs local expert review.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B6FC48-A31A-4D2B-B89B-EAF7FF53C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524125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41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0F96DE-EDF2-4072-9CF6-B73E01B1B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552700"/>
            <a:ext cx="457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Isolation room: choose the correct entry preparation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DB8E9A-2825-4293-B802-CDF431797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90900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42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3FF3D0-5675-4BE4-8330-5BAD5AF12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419475"/>
            <a:ext cx="457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Treatment room: find an unsafe sharps container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ACCFEC-3CA8-42E1-9E37-9978E44EF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257675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43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25CF69-788C-42EE-9284-862A1DA32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286250"/>
            <a:ext cx="457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Oxygen store: identify an unsecured cylinder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85B905-E8E7-4CAE-8E75-E7A44BEB7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124450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44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1ACD8A-E78C-4637-A986-D073C36E2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5153025"/>
            <a:ext cx="457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Laboratory bench: respond to a small chemical spill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228898-F7F5-48C9-93FF-82C5DB230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2524125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45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DAA965-39D8-4214-89DE-E3145F9E0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9425" y="2552700"/>
            <a:ext cx="457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MRI suite: screen a metal object before entry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0394F3-AEE7-48F3-A999-8DEED99CE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390900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46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0BC1E2-D616-4FB9-8032-EA2CEE39D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9425" y="3419475"/>
            <a:ext cx="457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Sterile room: identify a hand hygiene gap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4D60959-E1F5-441A-B11D-C3978B9CD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257675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47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D9F9B85-8D8A-46D6-97E7-806EAA1ED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9425" y="4286250"/>
            <a:ext cx="457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Pharmacy: distinguish look alike medication packages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A23A412-2E06-422B-B200-640D6DB31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5124450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48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3C56EB9-7739-478A-AD87-C06B79835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9425" y="5153025"/>
            <a:ext cx="457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Waste room: sort a misplaced clinical waste bag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0EEF27A-35A6-4C07-8C71-918B166C4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00800"/>
            <a:ext cx="11382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536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D1B2ED2-E04D-4D00-8558-C7E8CAF6B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05575"/>
            <a:ext cx="4572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EON Worlds · 27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116911878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913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C5E8D3B-B12F-4B33-9CA9-A1C15713F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19075"/>
            <a:ext cx="257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EON WORLDS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DD9AAE-0F64-4EC5-98BF-4FA5C62B7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66700"/>
            <a:ext cx="6000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56 USE CASES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9DD22A-35E4-48BA-BEB4-9DEF8FB4A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9527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CBFF65-AB2F-4AEC-B6B6-B8A5E4FD8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28650"/>
            <a:ext cx="114014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536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9A6E5E-9CE2-40F9-82DC-CCBF45DFF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000125"/>
            <a:ext cx="1104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Logistics and public spaces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C8B91F-87C9-4088-9126-C990D4BC4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1676400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Eight candidate missions · each needs local expert review.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B8CC2E-E323-442B-8C5E-E157E0077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524125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49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B89B98-B258-4BC6-B46B-12205523B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552700"/>
            <a:ext cx="457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Warehouse aisle: find a forklift pedestrian conflict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AAEA68-C9EB-4B8C-8444-0BA985AF4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90900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50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5906F9-164F-4316-8F13-BB3778B09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419475"/>
            <a:ext cx="457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Loading dock: check trailer restraint status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5B2998-DFD2-4E71-8FCA-78D2904C6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257675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51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DC1A35-F4E6-4C90-B0BC-75CFABAFC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286250"/>
            <a:ext cx="457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Pallet rack: notice a damaged upright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9D3BD6-50EF-4159-AACC-BA80DCB8E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124450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52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B7998C-BBA5-4860-A245-E9B940A08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5153025"/>
            <a:ext cx="457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Airport ramp: find loose objects before pushback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3ACF63-753D-4E78-AF37-6E3BE0B4B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2524125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53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A13802-F86C-4AE3-A016-E40492B55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9425" y="2552700"/>
            <a:ext cx="457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Rail yard: choose a safe crossing route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A5F2C7-96B9-4D05-B19B-CC5D57B70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390900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54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9012F9-3DB7-4038-937E-0466CFAFA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9425" y="3419475"/>
            <a:ext cx="457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Food plant: spot a sanitation boundary breach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5E50792-FCB4-426D-ADD5-EE194D56C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257675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55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782DCAF-F83B-4B25-8666-6F401E405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9425" y="4286250"/>
            <a:ext cx="457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Hotel: find a blocked fire exit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9F7097B-ABEE-4176-B141-F87908EBE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5124450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56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BFD97D5-18E2-4F5B-8CC0-D19C4B7EF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9425" y="5153025"/>
            <a:ext cx="4572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School laboratory: identify an unsafe setup before class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2F9B5E3-4B83-4FFC-B9ED-64AD40C78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00800"/>
            <a:ext cx="11382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536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359B6FD-6011-4037-A356-8848C2227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05575"/>
            <a:ext cx="4572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EON Worlds · 27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210537935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913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6D19538-F315-4F28-8712-D4D325CFC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19075"/>
            <a:ext cx="257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EON WORLDS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8C43B9-94F3-4133-BEDB-A66BF9E48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66700"/>
            <a:ext cx="6000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FIRST LIBRARY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9F3FB8-1625-4DB8-A7A6-F4DC4B617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9527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13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8665F5-F74F-42DE-A3C3-A00BABCDB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28650"/>
            <a:ext cx="114014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536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A273A7-4C92-47C0-9DD6-64601BC3C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000125"/>
            <a:ext cx="1104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Ten worlds worth building · 1 to 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5F7575-2364-45B0-865E-8AB3926DF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1676400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Research starting points; site procedures and world rights are still required.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8B9933-33B9-4D3D-BEDF-91C9F6722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381250"/>
            <a:ext cx="571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A00EE3-E402-4188-ABED-652BA5FB3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381250"/>
            <a:ext cx="3714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LNG cargo deck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E71313-4921-4AC8-A0D6-DD7C63A5E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2381250"/>
            <a:ext cx="619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A pre transfer observation round across manifold, walkway, and temporary power areas.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E150FE-6CF6-418D-8ADE-D3C2B7AEC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086100"/>
            <a:ext cx="571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07003A-9E1C-439A-B8E0-6160DA027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086100"/>
            <a:ext cx="3714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Refinery pump alley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04BC6C-6EDD-4C3F-A690-BC60535D7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3086100"/>
            <a:ext cx="619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A maintenance handback walk through where the learner compares normal and abnormal evidence.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AA7A28-345E-4F84-B462-DDB3A7B9A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790950"/>
            <a:ext cx="571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FAB343-6068-49F1-8DB0-41E06ADA8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790950"/>
            <a:ext cx="3714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Offshore well pad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4ECE201-A1C3-4857-8BCE-BB1F24265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3790950"/>
            <a:ext cx="619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A route through pumps and high pressure lines before work starts.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2A7FA2-4223-4999-927C-7BBEEA86D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495800"/>
            <a:ext cx="571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5B3F62-341E-41BA-9893-0BE0E9F67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495800"/>
            <a:ext cx="3714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Electrical substation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8684C56-0745-4435-B138-5A8DBC55A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4495800"/>
            <a:ext cx="619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A visual pre job check without simulated energized work.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B197E2-E907-4AA1-8C27-122901CF5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200650"/>
            <a:ext cx="571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54311A-6602-4D31-AD04-987B7FC86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5200650"/>
            <a:ext cx="3714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Chemical blending skid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9BDFC87-3FC5-437A-A406-3DF233E80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5200650"/>
            <a:ext cx="619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A batch preparation decision with a label and valve line up check.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68AC5BE-BE63-4463-B66A-9D504178A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00800"/>
            <a:ext cx="11382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5368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608FE2D-D2CA-426B-960E-2E4A2F266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05575"/>
            <a:ext cx="4572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EON Worlds · 27 September 2026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24EB544-2D5E-4499-886B-7A736DCC9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6505575"/>
            <a:ext cx="5238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Official guidance linked in speaker notes</a:t>
            </a:r>
          </a:p>
        </p:txBody>
      </p:sp>
    </p:spTree>
    <p:extLst>
      <p:ext uri="{BB962C8B-B14F-4D97-AF65-F5344CB8AC3E}">
        <p14:creationId xmlns:p14="http://schemas.microsoft.com/office/powerpoint/2010/main" val="129019824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913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EDD912D-3925-47F9-BCEC-01CAB005A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19075"/>
            <a:ext cx="257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EON WORLDS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BFFDBF-8546-4C07-B6C1-F23F11E7E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66700"/>
            <a:ext cx="6000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FIRST LIBRARY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842814-907A-437A-BA1C-F7C2AB52D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9527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14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B079EB-54C8-44A2-8997-E234E097E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28650"/>
            <a:ext cx="114014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536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1A3409-5405-4921-95AE-0E9E7788C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000125"/>
            <a:ext cx="1104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Ten worlds worth building · 6 to 10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295885-21BF-4AB7-B129-4B60CF65C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1676400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Research starting points; site procedures and world rights are still required.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501468-6CD8-43AE-85AB-A63C9D5F3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381250"/>
            <a:ext cx="571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636DC8-424A-4498-9716-72D961441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381250"/>
            <a:ext cx="3714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Crane lift area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BCB2E5-C4D1-4073-828C-B34CCD8BF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2381250"/>
            <a:ext cx="619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A walk around the lift perimeter before the load moves.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43C6A4-6F8B-4C58-BC4D-D9C62CA2E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086100"/>
            <a:ext cx="571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A9EF04-B33E-4655-8262-939536E55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086100"/>
            <a:ext cx="3714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Confined vessel entry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B8C944-8246-4136-ADA5-5B13266D1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3086100"/>
            <a:ext cx="619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A stop at the entry point focused on authorization and visible safeguards.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5DAEB3-610D-4A63-A364-87F491733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790950"/>
            <a:ext cx="571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236C0D-CC21-4DE9-97F7-6C9D2A320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790950"/>
            <a:ext cx="3714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Warehouse loading dock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170E84-5D2A-405F-8541-AD85D54E4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3790950"/>
            <a:ext cx="619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A forklift and pedestrian route decision beside an open dock.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B5DABA-FD2B-4BBB-B495-0C012DF21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495800"/>
            <a:ext cx="571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3EBC66-49BE-462A-9E96-0EFCAFF47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495800"/>
            <a:ext cx="3714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Healthcare isolation room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E9DFF95-B780-49AD-90F6-33DA0A610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4495800"/>
            <a:ext cx="619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A short preparation and exit practice for a fictional patient room.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3D2769-C49D-4EF3-87F7-BCF78361C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200650"/>
            <a:ext cx="571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15A8146-50A7-4402-B63B-37D5A69DA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5200650"/>
            <a:ext cx="3714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Wind turbine access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3498C1-6060-4966-8218-E99FE374B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5200650"/>
            <a:ext cx="619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A climb preparation and route inspection at a fictional turbine.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E59E9BB-4278-4726-849B-E852B1155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00800"/>
            <a:ext cx="11382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5368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C694734-0B1B-440C-899E-06B8178DA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05575"/>
            <a:ext cx="4572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EON Worlds · 27 September 2026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97554A3-8745-4433-82B8-77E278121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6505575"/>
            <a:ext cx="5238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Official guidance linked in speaker notes</a:t>
            </a:r>
          </a:p>
        </p:txBody>
      </p:sp>
    </p:spTree>
    <p:extLst>
      <p:ext uri="{BB962C8B-B14F-4D97-AF65-F5344CB8AC3E}">
        <p14:creationId xmlns:p14="http://schemas.microsoft.com/office/powerpoint/2010/main" val="2031017872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913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F40890-AA16-47B6-8A39-9BE7DE84C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19075"/>
            <a:ext cx="257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EON WORLDS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5B9F2A-2190-4840-A51F-19BFFD030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66700"/>
            <a:ext cx="6000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EON ONE PLATFORM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E1042F-63BA-4C89-8A34-047F899F4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9527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15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0572D5-4141-4BFD-9E46-7FDC51F70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28650"/>
            <a:ext cx="114014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536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D433F6-078F-4707-A367-BF461A2DF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000125"/>
            <a:ext cx="1104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Where EON Worlds can fit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4E6F10-7D22-40E2-8028-2C545B9C6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1676400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The attached platform slide shows a digital twin and a work loop.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B3DFEB-1C23-40AE-9D43-87B2D4E46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457450"/>
            <a:ext cx="5143500" cy="2724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638"/>
          </a:solidFill>
          <a:ln xmlns:a="http://schemas.openxmlformats.org/drawingml/2006/main" w="9525">
            <a:solidFill>
              <a:srgbClr val="3A5368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6036FB-D83C-4E2C-9805-536290241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457450"/>
            <a:ext cx="5143500" cy="2724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638"/>
          </a:solidFill>
          <a:ln xmlns:a="http://schemas.openxmlformats.org/drawingml/2006/main" w="9525">
            <a:solidFill>
              <a:srgbClr val="3A5368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18FDB7-A446-4C09-A4BB-B2F6578BB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667000"/>
            <a:ext cx="4333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DIGITAL TWIN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03DE5A-E555-49FE-AEC8-371AC8357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257550"/>
            <a:ext cx="433387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Captured places and simulated events become worlds where people can rehearse decisions.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BCCC51-4DE6-4F3E-8BAE-2C4934E35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667000"/>
            <a:ext cx="4333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AA91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AA91FF"/>
                </a:solidFill>
                <a:latin typeface="Helvetica Neue"/>
                <a:ea typeface="Helvetica Neue"/>
                <a:cs typeface="Helvetica Neue"/>
              </a:rPr>
              <a:t>WORK LOOP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1962BF-D43B-466E-BC3D-07825A2DD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257550"/>
            <a:ext cx="4333875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In a future integration, approved work controls and field observations could improve the next lesson.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827D5E-CBDE-46BB-BE8E-2B23CA7D9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00800"/>
            <a:ext cx="11382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5368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2CCB17-2B11-4C36-BCFF-FF75B1584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05575"/>
            <a:ext cx="4572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EON Worlds · 27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171941367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913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E7DF23B-8DD1-4FA0-8B9B-E53582E69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19075"/>
            <a:ext cx="257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EON WORLDS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A74C52-C25E-4C83-9DB3-596D2BD67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66700"/>
            <a:ext cx="6000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NEXT BUILD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ECF1CD-65CF-40FB-8425-AFA004807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9527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16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2AFA0D-5663-4CA0-8510-9B7625E68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28650"/>
            <a:ext cx="114014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536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754404-141F-4765-8BA8-EEDD243C7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000125"/>
            <a:ext cx="1104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Build, test, then grow the library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98064B-19CD-4191-8761-55C85ACA1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33625"/>
            <a:ext cx="4286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CB4EFD-95EB-403C-B931-F017D0597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2333625"/>
            <a:ext cx="9620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Import one real world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1F5CD9-CA17-490C-989B-80C50BAD3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00375"/>
            <a:ext cx="4286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CAB762-1592-497F-80C3-A6F0B6946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3000375"/>
            <a:ext cx="9620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Place clues in the world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E49ACE-6607-493D-8182-BE99849DF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667125"/>
            <a:ext cx="4286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22721C-FD0B-4DD0-88F9-6361EE67C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3667125"/>
            <a:ext cx="9620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Get expert approval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F6FA6D-E207-4678-A4A5-8D8AD509D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333875"/>
            <a:ext cx="4286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052B0F-CE00-419D-9DEB-2A84C9332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4333875"/>
            <a:ext cx="9620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Measure learning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334F0A-7787-4D1F-A16E-FEA0F0823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000625"/>
            <a:ext cx="4286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842A1E6-5C53-4A22-9823-716EEC0FA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5000625"/>
            <a:ext cx="9620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Publish a versioned lesson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7851EB4-582A-4B6C-98EF-67718B91C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00800"/>
            <a:ext cx="11382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5368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FFDFD9-DD57-4716-B140-7C2552F63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05575"/>
            <a:ext cx="4572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EON Worlds · 27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1881741533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913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2E07C51-8C14-4EED-8147-A1EEEFCA7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19075"/>
            <a:ext cx="257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EON WORLDS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DA21C4-93C6-4380-A472-C3B545B96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66700"/>
            <a:ext cx="6000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WHAT WORKS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446EE1-5747-47E5-8E5B-1461D6C43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9527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A10C68-AB5E-4632-97F3-441C2E272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28650"/>
            <a:ext cx="114014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536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44AAD8-59FC-42D7-B46B-270F22A25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000125"/>
            <a:ext cx="1104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A 3D lesson people can actually try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E2D742-BCB7-4330-A148-ACD5BD581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1676400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The refinery is a staged training example. It does not describe a real site.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BB360B-8AD3-4C99-94F7-FE2B885FD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619375"/>
            <a:ext cx="26193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638"/>
          </a:solidFill>
          <a:ln xmlns:a="http://schemas.openxmlformats.org/drawingml/2006/main" w="9525">
            <a:solidFill>
              <a:srgbClr val="3A5368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FFAD47-74F8-4849-A355-48A641584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838450"/>
            <a:ext cx="66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55B11A-9EF7-4B6F-BE29-0F7EAECB9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390900"/>
            <a:ext cx="2190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WATCH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D20F3C-F01F-4BDE-96E8-EF5171C18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905250"/>
            <a:ext cx="219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Narrated Show me mission with visible clues and captions.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C8F4C8-7BE9-469E-9468-DAA032781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2619375"/>
            <a:ext cx="26193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638"/>
          </a:solidFill>
          <a:ln xmlns:a="http://schemas.openxmlformats.org/drawingml/2006/main" w="9525">
            <a:solidFill>
              <a:srgbClr val="3A5368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1B690A-1417-405F-85CB-8877D3AF9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838450"/>
            <a:ext cx="66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0FE151-04BD-4C45-8CFF-804769C5D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3390900"/>
            <a:ext cx="2190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PRACTICE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9E7D0E-14C7-40EE-8327-D31C2EB8C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3905250"/>
            <a:ext cx="219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Find me gives help and clear right or wrong feedback.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A67A35-201A-44E9-B5B0-A9AF12C3B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2619375"/>
            <a:ext cx="26193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638"/>
          </a:solidFill>
          <a:ln xmlns:a="http://schemas.openxmlformats.org/drawingml/2006/main" w="9525">
            <a:solidFill>
              <a:srgbClr val="3A5368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DB4FE7-48BC-4343-AC9F-F914DE112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838450"/>
            <a:ext cx="66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577B8C6-308C-4195-AB41-9E2605EFB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3390900"/>
            <a:ext cx="2190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DECIDE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70A8004-DEB9-41B7-AEE8-B0750C5B1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3905250"/>
            <a:ext cx="219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Challenge me asks for an independent answer.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B9C93A2-A0B1-49E2-8226-9D03D5197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2619375"/>
            <a:ext cx="26193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638"/>
          </a:solidFill>
          <a:ln xmlns:a="http://schemas.openxmlformats.org/drawingml/2006/main" w="9525">
            <a:solidFill>
              <a:srgbClr val="3A5368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92EF36F-C63F-4FC3-893A-C7A2AB23C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2838450"/>
            <a:ext cx="66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66951EE-6686-4DF7-B14F-0C645D926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3390900"/>
            <a:ext cx="2190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A3F8E15-1D1C-44B3-831C-65E22BF3D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3905250"/>
            <a:ext cx="219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Six easy questions produce an editable lesson plan.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37B0BE3-A0B2-4CFC-AEF4-58A7D7379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00800"/>
            <a:ext cx="11382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536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A15DF1A-7F41-4AB2-9673-520473F98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05575"/>
            <a:ext cx="4572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EON Worlds · 27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502541894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913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30AC4747-7B5A-4E00-829C-B2AD72653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19075"/>
            <a:ext cx="257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EON WORLDS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63782E-0FFF-46CD-9C17-9D3837678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66700"/>
            <a:ext cx="6000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CREATOR PREVIEW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CBE5A9-A98E-4200-B6A2-6A7C3C6C7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9527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265F07-6340-4874-9210-6F04DC49E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28650"/>
            <a:ext cx="114014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536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07046D-9224-4732-90DF-39B2473F2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000125"/>
            <a:ext cx="1104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One small question at a time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9700CC-1871-4CC4-BD7E-0DE7A8E38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1676400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The creator currently makes a plan; it does not yet publish a world.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BA7FD0-2DE4-493B-AAD5-B21C917C7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524125"/>
            <a:ext cx="3524250" cy="1257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638"/>
          </a:solidFill>
          <a:ln xmlns:a="http://schemas.openxmlformats.org/drawingml/2006/main" w="9525">
            <a:solidFill>
              <a:srgbClr val="3A5368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1CF82D-D160-4856-8D0D-69ADA878E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695575"/>
            <a:ext cx="3714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E11E70-0758-41FD-A304-A9F3A00C9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647950"/>
            <a:ext cx="2686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Place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F823C0-5004-4E90-8E8E-4B494CFCD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067050"/>
            <a:ext cx="266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Type “ship” or another simple idea.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136D79-03C8-48B4-A13A-B22663442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524125"/>
            <a:ext cx="3524250" cy="1257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638"/>
          </a:solidFill>
          <a:ln xmlns:a="http://schemas.openxmlformats.org/drawingml/2006/main" w="9525">
            <a:solidFill>
              <a:srgbClr val="3A5368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6AD483-80FB-429D-BD6D-DB0BD1ECF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695575"/>
            <a:ext cx="3714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AED972-8B92-4151-AC0C-8ED4292A6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67275" y="2647950"/>
            <a:ext cx="2686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Look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CAEE83-0E68-4FBF-91AB-26C16A89D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67275" y="3067050"/>
            <a:ext cx="266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Check the world description.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095120-F931-41E2-865B-77139F365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524125"/>
            <a:ext cx="3524250" cy="1257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638"/>
          </a:solidFill>
          <a:ln xmlns:a="http://schemas.openxmlformats.org/drawingml/2006/main" w="9525">
            <a:solidFill>
              <a:srgbClr val="3A5368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A7FE86-3A2C-46C5-9A47-26CD34B93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1025" y="2695575"/>
            <a:ext cx="3714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F84CB1-6DAB-4BF2-BEF5-9FA900709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2647950"/>
            <a:ext cx="2686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Lesson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A9DEEAD-4293-4BFB-B7B7-437E453A0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3067050"/>
            <a:ext cx="266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Choose what people will learn.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70E2519-F54E-429D-B6FB-9D4FD6F45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029075"/>
            <a:ext cx="3524250" cy="1257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638"/>
          </a:solidFill>
          <a:ln xmlns:a="http://schemas.openxmlformats.org/drawingml/2006/main" w="9525">
            <a:solidFill>
              <a:srgbClr val="3A5368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8356B1-DC0B-46B3-B0ED-4A3B60EBD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4200525"/>
            <a:ext cx="3714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A435267-BD48-4FAD-B5E6-E0F20116C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152900"/>
            <a:ext cx="2686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Story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4680316-700F-4847-843D-6B7B0807E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572000"/>
            <a:ext cx="266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Edit proposed clues and answers.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22AAF9B-224B-436F-BD89-684450E8F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4029075"/>
            <a:ext cx="3524250" cy="1257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638"/>
          </a:solidFill>
          <a:ln xmlns:a="http://schemas.openxmlformats.org/drawingml/2006/main" w="9525">
            <a:solidFill>
              <a:srgbClr val="3A5368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0B0F2ED-6217-494D-879B-9F45B5156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4200525"/>
            <a:ext cx="3714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50C09C4-3FA3-4F47-9D38-50084FC49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67275" y="4152900"/>
            <a:ext cx="2686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World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8B8563E-6C2A-4C0A-ABEF-E5198D7B4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67275" y="4572000"/>
            <a:ext cx="266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Reuse a sample or record a Marble link.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CD0D4B9-A030-4D3B-A5F5-F5E8356D9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4029075"/>
            <a:ext cx="3524250" cy="1257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638"/>
          </a:solidFill>
          <a:ln xmlns:a="http://schemas.openxmlformats.org/drawingml/2006/main" w="9525">
            <a:solidFill>
              <a:srgbClr val="3A5368"/>
            </a:solidFill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5E81342-5121-4C76-9BC0-C00CE7113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1025" y="4200525"/>
            <a:ext cx="3714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6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7547EDA-54C0-4575-BC0A-77138FEE2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4152900"/>
            <a:ext cx="2686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Plan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18EA9D5-F6EB-4BF5-87CB-EE6D98C6F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4572000"/>
            <a:ext cx="266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Download or import a JSON draft.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8960A88-C44C-439F-A8F7-A80FD4CDE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00800"/>
            <a:ext cx="11382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5368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79116A73-5C7B-475B-9F6F-602D8CA4D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05575"/>
            <a:ext cx="4572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EON Worlds · 27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9570158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913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3B5EC41-B9CB-43B5-A707-E397DFAA3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19075"/>
            <a:ext cx="257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EON WORLDS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A84187-3128-4EB9-A4EB-80B30FAAE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66700"/>
            <a:ext cx="6000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REMAINING WORK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A3B673-358F-40B1-AE97-04C128ACD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9527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584F86-96D4-4F7B-A978-124260C02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28650"/>
            <a:ext cx="114014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536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04A66B-6D24-4720-AF20-255CCE39A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000125"/>
            <a:ext cx="1104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Four gates remain for a complete product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CEEF0A-7AEB-4043-BA14-CFD5A0186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28875"/>
            <a:ext cx="1476375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638"/>
          </a:solidFill>
          <a:ln xmlns:a="http://schemas.openxmlformats.org/drawingml/2006/main" w="9525">
            <a:solidFill>
              <a:srgbClr val="3A5368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AF9778-019C-451A-BFE1-97CDC3AA6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457450"/>
            <a:ext cx="12858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1 · Import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D6CD77-88D9-4053-ABA0-3299DD7BA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2400300"/>
            <a:ext cx="9048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Generate or import a rights-cleared navigable world and verify scale.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D1A7EA-DDF6-4E65-B544-66902208E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95650"/>
            <a:ext cx="1476375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638"/>
          </a:solidFill>
          <a:ln xmlns:a="http://schemas.openxmlformats.org/drawingml/2006/main" w="9525">
            <a:solidFill>
              <a:srgbClr val="3A5368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C58B2F-B5D6-4927-8F92-ADDFC6839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24225"/>
            <a:ext cx="12858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2 · Author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1BBCB2-743D-4168-A8D2-8342D703C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3267075"/>
            <a:ext cx="9048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Place clues and a scenic route in the actual 3D scene.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CA7118-B266-4E14-AD3C-7162C2BDE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162425"/>
            <a:ext cx="1476375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638"/>
          </a:solidFill>
          <a:ln xmlns:a="http://schemas.openxmlformats.org/drawingml/2006/main" w="9525">
            <a:solidFill>
              <a:srgbClr val="3A5368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0CB2D2-CBA8-4403-91D9-050F98489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191000"/>
            <a:ext cx="12858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3 · Review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BE37BD-95BA-47B5-B2E1-F35E4C4FE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4133850"/>
            <a:ext cx="9048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Test all modes and get expert approval of safety content.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0E701A-3E99-430B-8985-B030676D8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029200"/>
            <a:ext cx="1476375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638"/>
          </a:solidFill>
          <a:ln xmlns:a="http://schemas.openxmlformats.org/drawingml/2006/main" w="9525">
            <a:solidFill>
              <a:srgbClr val="3A5368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1C2D2D-576F-4A5B-8DB4-BA7B3EAF8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057775"/>
            <a:ext cx="12858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4 · Publish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949AA9-F730-4842-BA7C-40A39C2F4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5000625"/>
            <a:ext cx="9048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Add shared storage, versions, records, and a customer link.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4999C2F-952B-41B6-BD93-65E03EE3A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00800"/>
            <a:ext cx="11382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536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A73A97-B1E0-4B1B-B644-2CF0AF383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05575"/>
            <a:ext cx="4572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EON Worlds · 27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1943161486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913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745804-53B2-4C81-9817-AA5EE08B4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19075"/>
            <a:ext cx="257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EON WORLDS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647F55-628A-412D-A5B4-3186EA318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66700"/>
            <a:ext cx="6000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NEXT MILESTONE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57C2B9-99BE-4F45-8EEE-63ECE84F9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9527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5252AB-2C48-4D37-B5B9-34437C767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28650"/>
            <a:ext cx="114014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536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395423-07B1-40DA-A4EB-35BE6219D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000125"/>
            <a:ext cx="1104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75" b="1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Finish one world before making twenty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E300B4-8649-40B2-BB60-79B2A6400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1676400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A credible, reviewed pilot will teach us what the platform needs.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ce1c516ee34417"/>
          <a:srcRect xmlns:a="http://schemas.openxmlformats.org/drawingml/2006/main" l="1588" t="0" r="158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23875" y="2476500"/>
            <a:ext cx="5000625" cy="2905125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368DC9-A786-49A6-9C9E-710873240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7875" y="2476500"/>
            <a:ext cx="5715000" cy="2905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638"/>
          </a:solidFill>
          <a:ln xmlns:a="http://schemas.openxmlformats.org/drawingml/2006/main" w="9525">
            <a:solidFill>
              <a:srgbClr val="3A5368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1C079D-735B-4BA1-9D36-8BB3386B1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2647950"/>
            <a:ext cx="447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65E0CE"/>
                </a:solidFill>
                <a:latin typeface="Helvetica Neue"/>
                <a:ea typeface="Helvetica Neue"/>
                <a:cs typeface="Helvetica Neue"/>
              </a:rPr>
              <a:t>Next build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50F37B-ADF0-4906-A9C9-65D7E4D16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3162300"/>
            <a:ext cx="4857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F5F7FB"/>
                </a:solidFill>
                <a:latin typeface="Helvetica Neue"/>
                <a:ea typeface="Helvetica Neue"/>
                <a:cs typeface="Helvetica Neue"/>
              </a:rPr>
              <a:t>Pick one scene → import it → place three believable clues → review it with an expert → measure the learner’s decisions.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BFA49D-9827-4AD5-A083-A2229FE36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667375"/>
            <a:ext cx="1085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AA91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AA91FF"/>
                </a:solidFill>
                <a:latin typeface="Helvetica Neue"/>
                <a:ea typeface="Helvetica Neue"/>
                <a:cs typeface="Helvetica Neue"/>
              </a:rPr>
              <a:t>Live demo: https://eon-worlds-demo.vercel.app/demo?world=refinery&amp;mission=hazards&amp;mode=showMe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9F7AB54-2411-4F19-824D-9010CD8A2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00800"/>
            <a:ext cx="11382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536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6EF990-48D9-4A45-9795-2DD05ECC8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05575"/>
            <a:ext cx="4572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EON Worlds · 27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560080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913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ECFE18-EB86-4B5B-8440-4FFD6540F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57175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EON WORLDS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FD8836-9CC8-4936-9E48-7DA4A9C0C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95275"/>
            <a:ext cx="7334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rPr>
              <a:t>LIBRARY STRATEGY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B1CA82-DA28-47D8-B06D-E67B3982B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95275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BD5605-02DF-4C5F-87D9-2E57B91C0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81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6074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55D570-26CE-4259-BE37-C7B5E730D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62700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607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8F8A15-EC17-4A55-A9CD-1E553E2D4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" y="6486525"/>
            <a:ext cx="6000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Situation Room catalog review · 27 Sep 2026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62fa3422564a71"/>
          <a:srcRect xmlns:a="http://schemas.openxmlformats.org/drawingml/2006/main" l="0" t="9722" r="0" b="972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762000"/>
            <a:ext cx="12192000" cy="552450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4E3E15-F8D6-4F83-8357-62C08D82C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762000"/>
            <a:ext cx="6905625" cy="552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9131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E4C10F-507F-401B-9DD6-38C1F3E65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524000"/>
            <a:ext cx="5905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4425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425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EON Worlds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5B3E37-7FE1-472B-9560-4494A6E73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381250"/>
            <a:ext cx="6000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rPr>
              <a:t>16 libraries from 211 situations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434B92-4BA9-4A3C-A4CA-3F0AB8404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762375"/>
            <a:ext cx="5429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Ten worlds to build first, ranked for a compelling and useful learning experience.</a:t>
            </a:r>
          </a:p>
        </p:txBody>
      </p:sp>
    </p:spTree>
    <p:extLst>
      <p:ext uri="{BB962C8B-B14F-4D97-AF65-F5344CB8AC3E}">
        <p14:creationId xmlns:p14="http://schemas.microsoft.com/office/powerpoint/2010/main" val="369324618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913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5BB52D-1948-431F-981B-95C71AEA2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57175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EON WORLDS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B8D921-F3B1-4A16-ABDA-A46443EEF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95275"/>
            <a:ext cx="7334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rPr>
              <a:t>WHAT WE REVIEWED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FA766F-C830-4884-992E-280A69EA4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95275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372BD2-D650-4F2D-B439-6F90FEFE3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81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6074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C5B752-1755-46EE-8F91-4106F89EC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62700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607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117FFB-4BBB-42AA-9B64-C6C99353C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" y="6486525"/>
            <a:ext cx="6000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Situation Room catalog review · 27 Sep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E24B75-A97E-4C4B-9C4D-322DF6F3E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952500"/>
            <a:ext cx="1104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One complete source catalog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2A8D15-6581-4217-89BE-635CB0968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1695450"/>
            <a:ext cx="110013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The source export contains 211 unique cards, not 210. The final card is a named meta-scenario.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2F0B7C-73B9-4EC0-B1B0-8D3B78FCD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2724150"/>
            <a:ext cx="3143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5775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5775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rPr>
              <a:t>211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C9D6A7-A8D9-40FC-AEF3-A1F2959AA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10000"/>
            <a:ext cx="3143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cards mapped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9E56A8-68C2-4FAA-AD66-ED8AD493E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724150"/>
            <a:ext cx="3143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5775" b="1">
                <a:solidFill>
                  <a:srgbClr val="AA91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5775" b="1">
                <a:solidFill>
                  <a:srgbClr val="AA91FF"/>
                </a:solidFill>
                <a:latin typeface="Helvetica Neue"/>
                <a:ea typeface="Helvetica Neue"/>
                <a:cs typeface="Helvetica Neue"/>
              </a:rPr>
              <a:t>16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8897CE-2BFF-42F7-99EF-4BDF42B49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3810000"/>
            <a:ext cx="3143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proposed libraries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EB5838-F2F8-4FB1-A34C-96516770B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2724150"/>
            <a:ext cx="3143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5775" b="1">
                <a:solidFill>
                  <a:srgbClr val="AA91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5775" b="1">
                <a:solidFill>
                  <a:srgbClr val="AA91FF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08A7E9-2CB0-4B18-AE8B-3F77D2717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810000"/>
            <a:ext cx="3143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starter worlds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033895-61EE-470B-9038-085A09196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210175"/>
            <a:ext cx="10572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120 oil &amp; gas     31 aerospace     30 healthcare     30 mining</a:t>
            </a:r>
          </a:p>
        </p:txBody>
      </p:sp>
    </p:spTree>
    <p:extLst>
      <p:ext uri="{BB962C8B-B14F-4D97-AF65-F5344CB8AC3E}">
        <p14:creationId xmlns:p14="http://schemas.microsoft.com/office/powerpoint/2010/main" val="552242448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913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A81F326-E9E1-4370-9998-684F74473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57175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EON WORLDS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BF9E7E-0060-4E75-831E-6CC1819B1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95275"/>
            <a:ext cx="7334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rPr>
              <a:t>PRIORITY LOGIC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C231E5-4237-49D5-A81F-CE8C341F4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95275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6B7872-4FE5-4AD0-AAE8-BE19CB659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81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6074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30C8E2-7512-4A94-A2BB-96C9E00CA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62700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607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F3F2D7-BFB7-4008-9458-4E96AB3CA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" y="6486525"/>
            <a:ext cx="6000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Situation Room catalog review · 27 Sep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96C0D7-2833-4FE0-92E7-B64DA8DD8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952500"/>
            <a:ext cx="1104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Why these libraries rank first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FC6F5D-986D-44FD-8F0F-178F9B243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1695450"/>
            <a:ext cx="110013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A useful world needs a place to explore and a decision the learner can make.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FC64EF-188E-46DF-894F-5FCA5438E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390775"/>
            <a:ext cx="6286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0A09EA-68AA-40AD-B541-948C65B8D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2390775"/>
            <a:ext cx="3571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Visible evidence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32B70C-F20A-4642-A82B-7425C4B8A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2390775"/>
            <a:ext cx="6477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Can the learner spot a clue in the 3D scene?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818C90-E7CE-40D3-86CE-04B02B66A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257550"/>
            <a:ext cx="6286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321E4A-6C18-492C-A46C-84E6C6EC4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3257550"/>
            <a:ext cx="3571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Clear action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73F337-87FA-4412-A143-FDB1DFD2B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3257550"/>
            <a:ext cx="6477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Can the lesson reward a safe, observable choice?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0BB091-6E6A-4F4F-80FF-4A38A977B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124325"/>
            <a:ext cx="6286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BC9920E-0955-4288-A80D-4DCA58476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4124325"/>
            <a:ext cx="3571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Reusable world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C0EE15-AE1E-4065-BEC8-5134ECD2C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4124325"/>
            <a:ext cx="6477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Can one scene teach several cases?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9279B01-4257-481A-ADB7-38DDC7E90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991100"/>
            <a:ext cx="6286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B50BE7-8B5A-40A0-B03A-F2D6C18A0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4991100"/>
            <a:ext cx="3571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Broad relevance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6D4C1FA-4163-4902-B43B-D5466F400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4991100"/>
            <a:ext cx="6477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Does it serve more than one customer or industry?</a:t>
            </a:r>
          </a:p>
        </p:txBody>
      </p:sp>
    </p:spTree>
    <p:extLst>
      <p:ext uri="{BB962C8B-B14F-4D97-AF65-F5344CB8AC3E}">
        <p14:creationId xmlns:p14="http://schemas.microsoft.com/office/powerpoint/2010/main" val="147254908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913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6C15C2F2-30D6-41D0-A2BD-2BCFA2B5D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57175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EON WORLDS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4C0413-0491-41DD-AC97-345639C8F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95275"/>
            <a:ext cx="7334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rPr>
              <a:t>SIXTEEN LIBRARIES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D2EC26-0C50-4D14-80C2-B5FB7B92A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95275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0B7157-0AF2-4A6B-8DA8-1DCBCD418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81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6074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4D4273-E5D8-49B1-A5EA-5E37234A9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62700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607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3F87C5-1B54-4128-8463-47AD2D3E0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" y="6486525"/>
            <a:ext cx="6000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Situation Room catalog review · 27 Sep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7FEAC1-A87D-405B-9BEC-3B2D3DE2F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952500"/>
            <a:ext cx="1104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Ranked libraries · 1 to 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EA6034-8576-4BFF-9A40-4DEBCAC56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1695450"/>
            <a:ext cx="110013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First wave: start with places people can inspect.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F51D79-99D9-4DD4-B66C-EDD04EBC1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343150"/>
            <a:ext cx="857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rPr>
              <a:t>RANK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51D4C9-41A5-44ED-892F-92E09FB68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343150"/>
            <a:ext cx="6381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rPr>
              <a:t>LIBRARY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4F7ADF-BE83-4D03-A729-3EF76D4F1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2343150"/>
            <a:ext cx="1190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rPr>
              <a:t>CARDS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9A6A68-2154-46E1-93A4-121981752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733675"/>
            <a:ext cx="110394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6074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CD7293-69E1-4FC6-84E9-A9B47408A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2800350"/>
            <a:ext cx="571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672719-F34F-4A97-BC9D-77136FABD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800350"/>
            <a:ext cx="7524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Leaks fire and gas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03BEA2-4CF4-4380-A209-ECDEA5E85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28003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15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F8CA150-65DE-4A86-8E87-161FC2B5B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209925"/>
            <a:ext cx="110394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607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87C3189-2112-4AF5-AD87-522D69EB4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3219450"/>
            <a:ext cx="571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94AB32C-605C-4CFB-BA91-D76D42981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219450"/>
            <a:ext cx="7524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Isolation and maintenance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12A58AD-9362-46D0-BA4E-B7D66758C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2194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15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9441DB2-554E-4D3D-84EC-E8B49CBC1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629025"/>
            <a:ext cx="110394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6074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D70BC70-D972-4E7F-9B04-382D5B8A8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3638550"/>
            <a:ext cx="571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D429C0D-EBC9-425D-A866-447427498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638550"/>
            <a:ext cx="7524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Pumps and compressors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8E574E6-4421-49A7-B131-45CBC7665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6385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15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35872CF-16F6-4FE2-8573-22D02FE0B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048125"/>
            <a:ext cx="110394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6074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0D18927-74AB-46D1-A947-68E403F87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4057650"/>
            <a:ext cx="571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6BED42E-1C0C-4DD5-9739-D219DA7B6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057650"/>
            <a:ext cx="7524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Surface mine traffic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BBB3140-F463-4364-BC08-8F020BF23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4057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8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48E0C51-E841-4225-944C-805418E35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467225"/>
            <a:ext cx="110394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6074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5B1726C-D212-46BB-B2ED-9132294CA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4476750"/>
            <a:ext cx="571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A976996-AE42-40D1-9FB9-8DF693FCD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476750"/>
            <a:ext cx="7524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Mine plant and tailings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F551022-4D25-4F61-A69E-154DC9878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44767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11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1FFDA879-C582-44DB-8AA3-B3EB0EAF1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886325"/>
            <a:ext cx="110394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6074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A8750B05-9DB3-49EF-8AFD-06A397007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4895850"/>
            <a:ext cx="571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66633230-7F4D-4CC2-B16F-DF489440D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895850"/>
            <a:ext cx="7524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Aircraft maintenance and inspection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7199FC18-CE33-4514-B8F7-A9FF2C917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48958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13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1E0F048C-798D-4403-A5E3-D614F7A51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305425"/>
            <a:ext cx="110394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6074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CA663B5E-45CE-454E-80F1-BA9AFB581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5314950"/>
            <a:ext cx="571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61F56F89-9818-498F-B5AB-79CF317EE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314950"/>
            <a:ext cx="7524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Clinical alarms and infection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752CA776-FF6D-4538-B5E9-320BD4F41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53149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8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7197AA02-1682-464D-BC01-D6466BD61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724525"/>
            <a:ext cx="110394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6074"/>
          </a:solidFill>
          <a:ln xmlns:a="http://schemas.openxmlformats.org/drawingml/2006/main" w="0">
            <a:noFill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63C2BF9E-AE5B-4795-91DF-D31B341A0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5734050"/>
            <a:ext cx="571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36B08587-0F67-4ED3-ADD8-0A3C8DA02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734050"/>
            <a:ext cx="7524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Underground mine response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B50BA217-4785-4770-AB12-58DAD99E0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57340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383255933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913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A629FDBB-606E-4657-B899-2EFE5E859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57175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EON WORLDS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EA035B-4DC3-4D84-8C54-B656EE4F7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95275"/>
            <a:ext cx="7334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rPr>
              <a:t>SIXTEEN LIBRARIES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1974E1-60CA-4639-8962-7A35AF868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95275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8D802D-EAEF-4C16-B5AA-8D0863BC5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81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6074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112AFD-F8FE-49DD-A7A0-7214BCCAE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62700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607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CC520E-AC3A-41CC-A03C-D0680D5B0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" y="6486525"/>
            <a:ext cx="6000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Situation Room catalog review · 27 Sep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ACE4FB-8778-49A0-B2BC-640528C48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952500"/>
            <a:ext cx="1104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Ranked libraries · 9 to 16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1E5479-E9BE-44E8-94CD-513A09963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1695450"/>
            <a:ext cx="110013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Later wave: add more precise controls and time-based simulation.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3C7984-42B4-4EC2-BE2C-A250C84D2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343150"/>
            <a:ext cx="857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rPr>
              <a:t>RANK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8E00CB-25F8-42DD-A1B6-3F0605A5B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343150"/>
            <a:ext cx="6381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rPr>
              <a:t>LIBRARY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074D2C-17C3-4470-BC79-90442DF20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2343150"/>
            <a:ext cx="1190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rPr>
              <a:t>CARDS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F8E890-951D-4C56-8A00-4E8043208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733675"/>
            <a:ext cx="110394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6074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361148-3105-458D-9936-B257286A6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2800350"/>
            <a:ext cx="571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ACD9E4-40D2-4892-BB4C-5592E3297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800350"/>
            <a:ext cx="7524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Start-up and shutdown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44CBCB-01E9-4B77-AC02-58722AAE4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28003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15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5EF0A0-0D32-4780-AAEF-7BF6054B3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209925"/>
            <a:ext cx="110394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607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CB5D63-6E8F-4DF5-9484-292A2E7D7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3219450"/>
            <a:ext cx="571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FD026EA-63CB-4ED8-BE79-EFFDBE7DF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219450"/>
            <a:ext cx="7524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Pressure and relief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2803BC1-BCB2-4DA1-9602-2CB00AEDA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2194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15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B5AB19C-B4F9-4915-B821-54792DBFC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629025"/>
            <a:ext cx="110394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6074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D65D359-8F9F-4E89-8FBD-691551444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3638550"/>
            <a:ext cx="571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AA91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AA91FF"/>
                </a:solidFill>
                <a:latin typeface="Helvetica Neue"/>
                <a:ea typeface="Helvetica Neue"/>
                <a:cs typeface="Helvetica Neue"/>
              </a:rPr>
              <a:t>11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A5B3C0C-F484-48F6-BC45-8C1D7AF03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638550"/>
            <a:ext cx="7524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Medication and infusion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FE381F7-27D5-45B7-A089-39EC1FB2F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6385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12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409330F-4958-4307-AE0D-E6C8CF66A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048125"/>
            <a:ext cx="110394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6074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7CB3D91-5379-446D-9890-8ECAB1E12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4057650"/>
            <a:ext cx="571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AA91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AA91FF"/>
                </a:solidFill>
                <a:latin typeface="Helvetica Neue"/>
                <a:ea typeface="Helvetica Neue"/>
                <a:cs typeface="Helvetica Neue"/>
              </a:rPr>
              <a:t>12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7D645C3-059C-461E-860C-8F584A059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057650"/>
            <a:ext cx="7524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Process upsets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A2D7251-DEBC-4C56-B8EB-961B1B102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4057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15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C3904BC-27FC-4345-8667-E6317759E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467225"/>
            <a:ext cx="110394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6074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18EBD2B-CF0E-4354-93EB-CC036F264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4476750"/>
            <a:ext cx="571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AA91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AA91FF"/>
                </a:solidFill>
                <a:latin typeface="Helvetica Neue"/>
                <a:ea typeface="Helvetica Neue"/>
                <a:cs typeface="Helvetica Neue"/>
              </a:rPr>
              <a:t>13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A5981E9-82AE-42EF-9DF3-1DADE0020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476750"/>
            <a:ext cx="7524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Plant utilities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272D48F-65D2-4B17-867F-44F0F4B0A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44767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15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3A00C76-BF29-4D42-BB3B-2D540CAF4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886325"/>
            <a:ext cx="110394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6074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04A46E9-7212-4B39-B125-2A7199A00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4895850"/>
            <a:ext cx="571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AA91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AA91FF"/>
                </a:solidFill>
                <a:latin typeface="Helvetica Neue"/>
                <a:ea typeface="Helvetica Neue"/>
                <a:cs typeface="Helvetica Neue"/>
              </a:rPr>
              <a:t>14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7A86D64-612D-4A4A-B0F7-49E293193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895850"/>
            <a:ext cx="7524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Aircraft systems and preflight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3519653E-5778-4D3B-8163-2D132A652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48958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18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87362ECA-E366-41BE-BEC8-190BF8C8D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305425"/>
            <a:ext cx="110394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6074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8A05054B-A4BA-45B7-8AAE-AD1F63629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5314950"/>
            <a:ext cx="571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AA91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AA91FF"/>
                </a:solidFill>
                <a:latin typeface="Helvetica Neue"/>
                <a:ea typeface="Helvetica Neue"/>
                <a:cs typeface="Helvetica Neue"/>
              </a:rPr>
              <a:t>15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E3BB73A2-452C-440B-9712-ACCE327BF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314950"/>
            <a:ext cx="7524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Operating room and imaging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B0F30DE0-1116-457E-886A-1F2A2D478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53149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A0459447-EF6E-4227-BD40-27E46655D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724525"/>
            <a:ext cx="110394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6074"/>
          </a:solidFill>
          <a:ln xmlns:a="http://schemas.openxmlformats.org/drawingml/2006/main" w="0">
            <a:noFill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C06321C8-0C69-484B-B8F7-691052A1A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5734050"/>
            <a:ext cx="571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AA91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AA91FF"/>
                </a:solidFill>
                <a:latin typeface="Helvetica Neue"/>
                <a:ea typeface="Helvetica Neue"/>
                <a:cs typeface="Helvetica Neue"/>
              </a:rPr>
              <a:t>16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B82607B6-2736-44F2-A37D-74BF751C8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734050"/>
            <a:ext cx="7524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Major process incidents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9AC468B3-5052-471C-9F12-4CC957A31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57340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231726631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913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57EC4C44-17C6-4DF7-8D91-701E6955F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57175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EON WORLDS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2CB779-0DB4-4271-A74F-46C45746D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95275"/>
            <a:ext cx="7334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rPr>
              <a:t>TEN STARTER WORLDS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993F09-0D0C-4C31-A7E8-90703361E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95275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DDF8F8-15FE-46FA-8654-28766328B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81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6074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8744BE-099B-4B06-9E23-EAD6AA5A0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62700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607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1B06B5-92DB-4CC3-89A5-DA37F024D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" y="6486525"/>
            <a:ext cx="6000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Situation Room catalog review · 27 Sep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56D663-D24B-4D57-82CD-DDCBFEC57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952500"/>
            <a:ext cx="1104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First five worlds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7AE7C9-F0E0-44E6-BF1A-9296277C2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1695450"/>
            <a:ext cx="110013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Each is a proposed lesson pack. The source cards provide story seeds, not approved teaching content.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9FE017-F2E9-4CF7-9F58-95454EFA1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" y="2333625"/>
            <a:ext cx="6381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96C8EA-F3A4-4FA9-8EAB-0D3A4C3A7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2305050"/>
            <a:ext cx="4000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Refinery leak walk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B95717-B497-41D0-B196-0A2150E56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2314575"/>
            <a:ext cx="52863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Refinery yard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CC9E39-D1A4-49ED-AA50-8C2315914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2638425"/>
            <a:ext cx="5524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Visible leak and ignition exposure; world-first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DFF573-C061-466C-85C5-240565B28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019425"/>
            <a:ext cx="11001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6074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C89468-589E-4AED-9095-F3D890F30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" y="3086100"/>
            <a:ext cx="6381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AD1E74-410C-4962-930D-39649E86B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3057525"/>
            <a:ext cx="4000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Pump maintenance handback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51DB1F-61D2-48BC-8891-B8B2C863D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067050"/>
            <a:ext cx="52863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Pump alley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05160F-D0AB-41A2-870A-8038CF20D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390900"/>
            <a:ext cx="5524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Spatial walk plus precise pump/permit details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423D812-ABCD-4B8D-923F-7172F1049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771900"/>
            <a:ext cx="11001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6074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DEB3E9B-97AE-44B2-BDDB-C0C9A3D70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" y="3838575"/>
            <a:ext cx="6381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8FA5EBA-B72C-4278-9DEB-61342108E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3810000"/>
            <a:ext cx="4000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LNG transfer deck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140EDE-A6A2-45D4-B7C2-6687EB901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819525"/>
            <a:ext cx="52863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LNG ship cargo deck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D79D521-7A22-4BE3-8AE7-AB43C3DC9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4143375"/>
            <a:ext cx="5524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World walk plus transfer-state simulation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D344D16-9602-4696-B532-A5C9A499E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524375"/>
            <a:ext cx="11001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6074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679E1C6-9406-4E0D-87A6-735A1F3E8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" y="4591050"/>
            <a:ext cx="6381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4DA41EA-AA7B-4586-88B4-61212D5C8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4562475"/>
            <a:ext cx="4000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Mine haul road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44E58D5-769E-4B53-A844-1D2BCCE12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4572000"/>
            <a:ext cx="52863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Open pit haul route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19ABED0-19A9-41AF-AFFE-DF7956A1A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4895850"/>
            <a:ext cx="5524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World-first route and blind-spot decisions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B6E4BAE-9668-4FAE-A302-74920F3B8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276850"/>
            <a:ext cx="11001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6074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A21EA09-EE07-4139-B0AC-796CE0FDF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" y="5343525"/>
            <a:ext cx="6381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1B39145-0309-46BF-97B2-B6B833C21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5314950"/>
            <a:ext cx="4000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Crusher and tailings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C4A53FA-1462-4B16-B3CA-8F6D823B1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5324475"/>
            <a:ext cx="52863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Mine processing plant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47A72733-CF53-4B26-98F7-01E365530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5648325"/>
            <a:ext cx="5524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World-first guards and routes; data for tailings</a:t>
            </a:r>
          </a:p>
        </p:txBody>
      </p:sp>
    </p:spTree>
    <p:extLst>
      <p:ext uri="{BB962C8B-B14F-4D97-AF65-F5344CB8AC3E}">
        <p14:creationId xmlns:p14="http://schemas.microsoft.com/office/powerpoint/2010/main" val="1583550858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913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9F382E23-D151-44F4-8A6D-F3CD33829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57175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EON WORLDS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016887-912F-4AC2-AE49-DADE989EC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95275"/>
            <a:ext cx="7334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rPr>
              <a:t>TEN STARTER WORLDS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92D965-C61F-4A9E-92D5-42EE000E9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95275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5A50D6-CCD7-4F09-A379-39F7F250B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81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6074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D792F3-C38E-4A8F-AB8A-7AC6464CB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62700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607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0171BA-41EF-4826-A251-21D13B9AC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" y="6486525"/>
            <a:ext cx="6000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Situation Room catalog review · 27 Sep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C3383F-CDCA-4E22-81FA-80F5A3322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952500"/>
            <a:ext cx="1104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Next five worlds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32A60D-024C-4DCA-ACB2-7A64A2FE7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1695450"/>
            <a:ext cx="110013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Each is a proposed lesson pack. The source cards provide story seeds, not approved teaching content.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59B722-71F5-49B8-9DC9-67448A2E1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" y="2333625"/>
            <a:ext cx="6381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EC2F39-7AF6-4EC1-994B-555C1881A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2305050"/>
            <a:ext cx="4000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Underground escape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BB4315-EF39-470E-85DC-C4925B7B0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2314575"/>
            <a:ext cx="52863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Mine tunnel junction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AD73C3-A3B0-47BB-9279-EE01EA68C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2638425"/>
            <a:ext cx="5524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World route with timed emergency choices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06D656-6876-44C2-B32D-7CA70402F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019425"/>
            <a:ext cx="11001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6074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325789-6212-4F6C-822E-001E5F9FA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" y="3086100"/>
            <a:ext cx="6381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A1BE79-A8DE-41BB-ABA7-01090AE3E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3057525"/>
            <a:ext cx="4000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Aircraft hangar inspection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975850-1274-4B51-9D84-2E802864C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067050"/>
            <a:ext cx="52863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Maintenance hangar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BB8485-89DF-43BA-A67B-AC7926B53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390900"/>
            <a:ext cx="5524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World search plus exact parts and sign-off data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39749E5-2471-4BC0-ABFE-F8007BA18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771900"/>
            <a:ext cx="11001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6074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2A3EC17-5E99-424E-B9D2-FCB1EE6A8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" y="3838575"/>
            <a:ext cx="6381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2C8F4BA-4384-4A59-8A58-709B79C4F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3810000"/>
            <a:ext cx="4000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Hospital infusion bay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83716F-083B-445D-8401-60E5B0BEB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819525"/>
            <a:ext cx="52863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Medication preparation room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CBD5571-8336-404C-B8E0-0B5228231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4143375"/>
            <a:ext cx="5524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Precise device UI and label checking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ACD2A79-1CEA-473B-8DD4-A5A07DB66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524375"/>
            <a:ext cx="11001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6074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8F6F8B5-C95C-40E5-997F-045AA908D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" y="4591050"/>
            <a:ext cx="6381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651C3A9-369F-48DC-A3E5-A8BD6A998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4562475"/>
            <a:ext cx="4000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Patient alarm response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2C71296-BE5E-417D-9BBB-4D35940E0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4572000"/>
            <a:ext cx="52863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Monitored care room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489FACD-D586-423C-B3EA-839BAC821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4895850"/>
            <a:ext cx="5524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World orientation plus alarm state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ABE8EC2-7597-4329-A5AA-A4851977A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276850"/>
            <a:ext cx="11001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6074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21F0849-738C-4BF6-9613-08D5EB432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" y="5343525"/>
            <a:ext cx="6381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A01FE41-A32B-41BF-84CD-49C023E2E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5314950"/>
            <a:ext cx="4000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Plant utility outage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EE85683-A1E9-4C31-B478-02A43F8FD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5324475"/>
            <a:ext cx="52863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Utility and control yard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618BC0B-A0AC-43CB-BCAB-A3A820916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5648325"/>
            <a:ext cx="5524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Spatial orientation plus systems simulator</a:t>
            </a:r>
          </a:p>
        </p:txBody>
      </p:sp>
    </p:spTree>
    <p:extLst>
      <p:ext uri="{BB962C8B-B14F-4D97-AF65-F5344CB8AC3E}">
        <p14:creationId xmlns:p14="http://schemas.microsoft.com/office/powerpoint/2010/main" val="1395057152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913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A0B964-C9AE-44BE-A48E-ECA4247F2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57175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EON WORLDS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670BBB-D65F-4D84-8658-E02EF1132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95275"/>
            <a:ext cx="7334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rPr>
              <a:t>WHAT KIND OF LESSON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457CC4-922F-40AE-9A85-A9023C59A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95275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A7B252-5A6A-4903-825E-47E32F895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81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6074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6AE28F-564A-438A-86B7-303B38233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62700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607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D3B698-E1BA-48DB-B9E2-5852F27C8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" y="6486525"/>
            <a:ext cx="6000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Situation Room catalog review · 27 Sep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E94F3C-4AE0-468F-88FA-211ED036F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952500"/>
            <a:ext cx="1104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Use the 3D world where it helps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405A9F-8FF2-4D3F-AE5B-01D439942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1695450"/>
            <a:ext cx="110013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Some situations need exact device behavior or changing process data.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A446F6-6B4E-4E3D-AF0C-8C0364695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57450"/>
            <a:ext cx="1619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975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75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rPr>
              <a:t>35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28152C-FD50-42AE-8A0A-581069C70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19325" y="2457450"/>
            <a:ext cx="3143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World first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FBB469-EDC0-4B0E-9274-EA13E87E7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2457450"/>
            <a:ext cx="54292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Walk, spot visible evidence, explain a safe response.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45CD2D-16A0-462A-9897-AF5AC33A3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48075"/>
            <a:ext cx="1619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975" b="1">
                <a:solidFill>
                  <a:srgbClr val="AA91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75" b="1">
                <a:solidFill>
                  <a:srgbClr val="AA91FF"/>
                </a:solidFill>
                <a:latin typeface="Helvetica Neue"/>
                <a:ea typeface="Helvetica Neue"/>
                <a:cs typeface="Helvetica Neue"/>
              </a:rPr>
              <a:t>66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02AA8B-C7AC-4C3C-9FF1-31FCCBAE9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19325" y="3648075"/>
            <a:ext cx="3143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Hybrid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CEE4F42-0A5A-4860-A236-88B89E734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3648075"/>
            <a:ext cx="54292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Explore the place, then inspect a precise object or control.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5EEFE8-A1CA-4D5A-AD2F-D8956A244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38700"/>
            <a:ext cx="1619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975" b="1">
                <a:solidFill>
                  <a:srgbClr val="AA91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75" b="1">
                <a:solidFill>
                  <a:srgbClr val="AA91FF"/>
                </a:solidFill>
                <a:latin typeface="Helvetica Neue"/>
                <a:ea typeface="Helvetica Neue"/>
                <a:cs typeface="Helvetica Neue"/>
              </a:rPr>
              <a:t>110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E800EDC-1762-4696-8C08-66F962548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19325" y="4838700"/>
            <a:ext cx="3143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Simulation led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153A36-29EB-4548-B76D-3DE6DDF85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4838700"/>
            <a:ext cx="54292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Use the place for context, then model hidden or changing states.</a:t>
            </a:r>
          </a:p>
        </p:txBody>
      </p:sp>
    </p:spTree>
    <p:extLst>
      <p:ext uri="{BB962C8B-B14F-4D97-AF65-F5344CB8AC3E}">
        <p14:creationId xmlns:p14="http://schemas.microsoft.com/office/powerpoint/2010/main" val="27893074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913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75D435-FFF2-4D28-B164-F4E78A403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57175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EON WORLDS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651BAC-57BC-4AC6-929C-EDD042289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95275"/>
            <a:ext cx="7334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rPr>
              <a:t>FIRST PILOT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BC7EEC-D314-4AA9-ACB1-E5A948860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95275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16890F-1343-4CFA-8FD6-9CF418259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81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6074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4661B5-47EB-49C0-B07C-E36A783F6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62700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607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2BEB07-D3EA-47E0-843D-411A9A5AF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" y="6486525"/>
            <a:ext cx="6000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Situation Room catalog review · 27 Sep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6DBED4-B12B-4AEA-990E-BDC9F85D5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952500"/>
            <a:ext cx="1104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Refinery leak walk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CEB356-9681-4603-9762-8DF466860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1695450"/>
            <a:ext cx="110013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A learner crosses the yard, notices a subtle trace, and decides what to report.</a:t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351e12581d46d5"/>
          <a:srcRect xmlns:a="http://schemas.openxmlformats.org/drawingml/2006/main" l="0" t="4538" r="0" b="453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23875" y="2447925"/>
            <a:ext cx="6238875" cy="3190875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46A241-1E73-4245-984B-BD48E9506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1375" y="2543175"/>
            <a:ext cx="3905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rPr>
              <a:t>Build this first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552DBE-28FE-4D9A-AE36-FABD0965E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1375" y="3143250"/>
            <a:ext cx="3971925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Use the existing refinery world as context. Place three believable clues at a comfortable viewing distance. Keep the walk route open and the scene visually clear.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AA5407-E34A-4834-9DE9-B58097427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0425" y="5191125"/>
            <a:ext cx="409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AA91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AA91FF"/>
                </a:solidFill>
                <a:latin typeface="Helvetica Neue"/>
                <a:ea typeface="Helvetica Neue"/>
                <a:cs typeface="Helvetica Neue"/>
              </a:rPr>
              <a:t>Show me → Find me → Challenge me</a:t>
            </a:r>
          </a:p>
        </p:txBody>
      </p:sp>
    </p:spTree>
    <p:extLst>
      <p:ext uri="{BB962C8B-B14F-4D97-AF65-F5344CB8AC3E}">
        <p14:creationId xmlns:p14="http://schemas.microsoft.com/office/powerpoint/2010/main" val="1807436111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913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BD860B9-5E47-41CC-8611-ACE2B4740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57175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EON WORLDS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65F959-F652-4AF6-BC93-3A84DD97B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95275"/>
            <a:ext cx="7334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rPr>
              <a:t>BUILD SEQUENCE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32C895-5B23-4259-919A-33E84399D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95275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7A1011-C4F3-4569-9E33-A51179959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81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6074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C730D0-5451-4C48-BC21-0FDDC5939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62700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607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708C8F-2705-4639-BFAE-84A18F951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" y="6486525"/>
            <a:ext cx="6000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Situation Room catalog review · 27 Sep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923D30-AB68-4FCD-B5F1-67AB17C8C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952500"/>
            <a:ext cx="1104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How the ten worlds become real lessons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732A17-AF11-476A-A227-E72454714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1695450"/>
            <a:ext cx="110013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The creator should keep the process simple for a nontechnical author.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5E1483-E344-42CC-9FFA-A44C6B5D9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181225"/>
            <a:ext cx="6667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DD1B80-0AAE-48F9-991B-D4545D928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2181225"/>
            <a:ext cx="3619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Choose a 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337410-8BE9-4B0E-87DE-17A067864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72075" y="2181225"/>
            <a:ext cx="611505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Pick refinery, ship, mine, hangar or hospital.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79873F-CA89-4B90-9994-A7A016B63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52750"/>
            <a:ext cx="6667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8C5B45-C1F4-4CFA-A2B4-31C9D038A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2952750"/>
            <a:ext cx="3619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Choose a story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04CE48-CBBE-4825-9A6F-0A6E925DC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72075" y="2952750"/>
            <a:ext cx="611505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Select a Situation Room card and learning target.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19559A-C8B2-44ED-808A-89B6FDB48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724275"/>
            <a:ext cx="6667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7EBF53-1E00-4AC8-994B-ABF0A9FCD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724275"/>
            <a:ext cx="3619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Build and mark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8D548B-6FDE-495E-84AB-63147A581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72075" y="3724275"/>
            <a:ext cx="611505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Import or generate the world; place visible clues.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167FA46-766D-414B-B125-8BBE5CDEE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495800"/>
            <a:ext cx="6667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7C6C33-4219-4CE4-90D9-48E33B76A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4495800"/>
            <a:ext cx="3619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Review and test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773CCBB-9528-4EFC-A406-ADCCEE5C1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72075" y="4495800"/>
            <a:ext cx="611505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An expert checks the answer; learners try the mission.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85A276B-D51C-473A-B308-09D61795A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67325"/>
            <a:ext cx="6667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E6B4ED6-4D82-4CB0-A857-073295B56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5267325"/>
            <a:ext cx="3619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Publish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D531EF0-45B2-4315-A56D-B8A550124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72075" y="5267325"/>
            <a:ext cx="611505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Save a versioned lesson with rights and source records.</a:t>
            </a:r>
          </a:p>
        </p:txBody>
      </p:sp>
    </p:spTree>
    <p:extLst>
      <p:ext uri="{BB962C8B-B14F-4D97-AF65-F5344CB8AC3E}">
        <p14:creationId xmlns:p14="http://schemas.microsoft.com/office/powerpoint/2010/main" val="1530968128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913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170751-9C66-4EA4-B695-942E20C9C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57175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EON WORLDS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0C0C67-E795-49ED-8EF3-E6DCAB019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95275"/>
            <a:ext cx="7334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rPr>
              <a:t>DECISION FOR THE TEAM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4E7F5B-6480-44B2-B9B9-144E136F0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95275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11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9FCEED-FB03-4348-8D06-987F81A5D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81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6074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2901D9-46A4-4812-AF56-B40D9E00F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62700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607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7F919E-9948-4C6A-8E45-254CA4147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" y="6486525"/>
            <a:ext cx="6000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Situation Room catalog review · 27 Sep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E85DC3-0DDA-4361-9327-6ABAA5439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952500"/>
            <a:ext cx="1104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A practical first release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398E6B-041B-4679-A25A-9DDBA7DEF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1695450"/>
            <a:ext cx="110013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One reviewed world proves the pattern before we multiply it.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671CE2-BA5E-49ED-A12B-2529998E9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47925"/>
            <a:ext cx="29051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rPr>
              <a:t>Build now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3E4463-E5B3-4EAE-8042-B644151DD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076575"/>
            <a:ext cx="10763250" cy="1247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Refinery leak walk, then pump handback and a mine haul road. These test a world-first lesson, a hybrid lesson, and a second industry.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F1A291-6F9C-43F0-84E0-559093801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705350"/>
            <a:ext cx="3810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AA91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AA91FF"/>
                </a:solidFill>
                <a:latin typeface="Helvetica Neue"/>
                <a:ea typeface="Helvetica Neue"/>
                <a:cs typeface="Helvetica Neue"/>
              </a:rPr>
              <a:t>Team input needed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F86B32-DD6C-4CC3-8A9F-1914F4016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133975"/>
            <a:ext cx="1038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World asset rights, site-specific procedures, and a safety expert to approve each answer.</a:t>
            </a:r>
          </a:p>
        </p:txBody>
      </p:sp>
    </p:spTree>
    <p:extLst>
      <p:ext uri="{BB962C8B-B14F-4D97-AF65-F5344CB8AC3E}">
        <p14:creationId xmlns:p14="http://schemas.microsoft.com/office/powerpoint/2010/main" val="2094540439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913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659F59-792C-4205-A7FE-34EE339E6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57175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EON WORLDS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C2C862-C9EF-4E69-B38C-B032CE7CD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95275"/>
            <a:ext cx="7334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rPr>
              <a:t>SOURCE AND HANDOVER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27258E-7E96-43E5-B93C-62A58B409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95275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4CC944-2893-4CBC-B3D7-401E80C83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81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6074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E30BBE-D3B5-41D7-8466-22036FE6C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62700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607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FB9115-AD89-4FA1-82BE-7B4FC2068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" y="6486525"/>
            <a:ext cx="6000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Situation Room catalog review · 27 Sep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67AD14-475B-42CC-BBF3-11A160929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952500"/>
            <a:ext cx="1104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Every card remains traceable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02E9D6-B258-48CC-BBD7-52594C8EB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1695450"/>
            <a:ext cx="110013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B7C8D6"/>
                </a:solidFill>
                <a:latin typeface="Helvetica Neue"/>
                <a:ea typeface="Helvetica Neue"/>
                <a:cs typeface="Helvetica Neue"/>
              </a:rPr>
              <a:t>The spreadsheet appendix lists the source ID, title, library rank and intended EON Worlds fit.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9C473A-E5E4-492D-809B-C2FC04710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14625"/>
            <a:ext cx="8572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62DFCE"/>
                </a:solidFill>
                <a:latin typeface="Helvetica Neue"/>
                <a:ea typeface="Helvetica Neue"/>
                <a:cs typeface="Helvetica Neue"/>
              </a:rPr>
              <a:t>211 / 211 cards mapped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8B316C-5338-4286-981A-064CA90A8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619500"/>
            <a:ext cx="10287000" cy="1362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6F8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F6F8FB"/>
                </a:solidFill>
                <a:latin typeface="Helvetica Neue"/>
                <a:ea typeface="Helvetica Neue"/>
                <a:cs typeface="Helvetica Neue"/>
              </a:rPr>
              <a:t>The 16 libraries are a portfolio map. The 10 worlds are a build shortlist. Neither replaces source review, rights clearance, or domain expert approval.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D646DF-A929-4DE4-9828-FA5512A29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1047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AA91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AA91FF"/>
                </a:solidFill>
                <a:latin typeface="Helvetica Neue"/>
                <a:ea typeface="Helvetica Neue"/>
                <a:cs typeface="Helvetica Neue"/>
              </a:rPr>
              <a:t>Companion file: Situation_Room_211_Card_EON_Worlds_Audit_2026-09-27.csv</a:t>
            </a:r>
          </a:p>
        </p:txBody>
      </p:sp>
    </p:spTree>
    <p:extLst>
      <p:ext uri="{BB962C8B-B14F-4D97-AF65-F5344CB8AC3E}">
        <p14:creationId xmlns:p14="http://schemas.microsoft.com/office/powerpoint/2010/main" val="33893923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65E0CE"/>
      </a:hlink>
      <a:folHlink>
        <a:srgbClr val="65E0CE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2026-09-26T22:11:37.4980000Z</dcterms:created>
  <dcterms:modified xsi:type="dcterms:W3CDTF">2026-09-26T22:11:37.4980000Z</dcterms:modified>
</coreProperties>
</file>